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notesMasterIdLst>
    <p:notesMasterId r:id="rId50"/>
  </p:notesMasterIdLst>
  <p:sldIdLst>
    <p:sldId id="1061" r:id="rId2"/>
    <p:sldId id="995" r:id="rId3"/>
    <p:sldId id="996" r:id="rId4"/>
    <p:sldId id="997" r:id="rId5"/>
    <p:sldId id="1084" r:id="rId6"/>
    <p:sldId id="1094" r:id="rId7"/>
    <p:sldId id="1086" r:id="rId8"/>
    <p:sldId id="1138" r:id="rId9"/>
    <p:sldId id="1139" r:id="rId10"/>
    <p:sldId id="1088" r:id="rId11"/>
    <p:sldId id="1105" r:id="rId12"/>
    <p:sldId id="1004" r:id="rId13"/>
    <p:sldId id="1089" r:id="rId14"/>
    <p:sldId id="1090" r:id="rId15"/>
    <p:sldId id="1091" r:id="rId16"/>
    <p:sldId id="1092" r:id="rId17"/>
    <p:sldId id="1093" r:id="rId18"/>
    <p:sldId id="1142" r:id="rId19"/>
    <p:sldId id="1143" r:id="rId20"/>
    <p:sldId id="1144" r:id="rId21"/>
    <p:sldId id="1117" r:id="rId22"/>
    <p:sldId id="1011" r:id="rId23"/>
    <p:sldId id="1072" r:id="rId24"/>
    <p:sldId id="905" r:id="rId25"/>
    <p:sldId id="1141" r:id="rId26"/>
    <p:sldId id="1112" r:id="rId27"/>
    <p:sldId id="1113" r:id="rId28"/>
    <p:sldId id="1114" r:id="rId29"/>
    <p:sldId id="1120" r:id="rId30"/>
    <p:sldId id="1145" r:id="rId31"/>
    <p:sldId id="1122" r:id="rId32"/>
    <p:sldId id="1107" r:id="rId33"/>
    <p:sldId id="1115" r:id="rId34"/>
    <p:sldId id="1106" r:id="rId35"/>
    <p:sldId id="1100" r:id="rId36"/>
    <p:sldId id="1146" r:id="rId37"/>
    <p:sldId id="1147" r:id="rId38"/>
    <p:sldId id="1148" r:id="rId39"/>
    <p:sldId id="1149" r:id="rId40"/>
    <p:sldId id="1150" r:id="rId41"/>
    <p:sldId id="1152" r:id="rId42"/>
    <p:sldId id="1153" r:id="rId43"/>
    <p:sldId id="1154" r:id="rId44"/>
    <p:sldId id="1155" r:id="rId45"/>
    <p:sldId id="1156" r:id="rId46"/>
    <p:sldId id="1157" r:id="rId47"/>
    <p:sldId id="1158" r:id="rId48"/>
    <p:sldId id="906" r:id="rId49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78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тонина Юрусова" initials="АЮ" lastIdx="1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4572D"/>
    <a:srgbClr val="242C30"/>
    <a:srgbClr val="030303"/>
    <a:srgbClr val="FAF0B4"/>
    <a:srgbClr val="F4DD4C"/>
    <a:srgbClr val="ECD212"/>
    <a:srgbClr val="F3D13C"/>
    <a:srgbClr val="FFEE00"/>
    <a:srgbClr val="4F81BD"/>
    <a:srgbClr val="222C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84" autoAdjust="0"/>
    <p:restoredTop sz="96374" autoAdjust="0"/>
  </p:normalViewPr>
  <p:slideViewPr>
    <p:cSldViewPr>
      <p:cViewPr varScale="1">
        <p:scale>
          <a:sx n="114" d="100"/>
          <a:sy n="114" d="100"/>
        </p:scale>
        <p:origin x="552" y="114"/>
      </p:cViewPr>
      <p:guideLst>
        <p:guide orient="horz" pos="2478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64FBDA-0F78-44B9-AFF8-2FE719CBB25E}" type="datetimeFigureOut">
              <a:rPr lang="ru-RU"/>
              <a:pPr>
                <a:defRPr/>
              </a:pPr>
              <a:t>25.12.2024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E56A82E-4AA8-4AA8-B563-CF7BE3CE30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58329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7223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72247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16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99595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46243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387E3-339D-2CE4-C21D-526940A35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CFD7E7A-3B0C-593C-5303-5AEEBA8627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F13EF0B-5D05-F9FE-5CD6-741A4A8313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FF4AFB-C378-D5B7-AE06-38AA6605D8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9487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91B34-6891-6598-4EE2-8B300909E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DAB9A0D-1916-2D71-6563-09942A3580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6762268-69A1-F426-003C-9566457420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24C599D-B6B7-F94D-0BAA-BF4A54D4C5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19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43472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B1907-E13C-75CC-6CA7-5FE4E8602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BD5BB0A-B112-9E55-F7C9-97CD25C7C7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B10E0F2-C814-5351-8602-16863A997B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AE1B23-9C29-864E-E70C-0C3155577C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82801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21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1236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23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69454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26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78020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27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3525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87035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28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7167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29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029957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B4D78-9FA7-983D-4E6F-444924F6B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20BE742-D7B3-01D8-4EB7-1456BF7B93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EAC25E7-E73E-AFEF-C1AC-DE6E686144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4EBE5A-B2ED-DE5A-5DE0-DE60B85673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30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08367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31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46244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32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66227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33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18435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34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381836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35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79129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1646E-2B31-44DF-19DE-9A2DBCA8C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48D036D-649A-5EE6-CF4A-82BC0A8D60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E315FE3-19DC-E7A1-3F7D-5337E7E95A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31AD12A-7D64-4CBF-1EBC-8497FD9BB2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36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4538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23F41-9287-FF5B-CA46-BDEE6A39F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F9F3A12-8CDC-6549-0177-1D0A19A2FD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F6DB88C-DEDF-821B-CBA1-9FA5885724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F239A2-099B-FB89-6EC9-79CA692C44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37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5803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623621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08711-33BE-67C0-A5C8-C28FEBDB1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F1563C5-80BD-7494-2149-A693DDE796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62AD2C3-539C-B896-1164-C11BCED999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3713FC6-3A69-36D5-11E4-397B2ECA9C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38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55143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EBB43-FFD0-0801-DE46-76EC861D2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067F4A4-5B91-DCA6-5DD2-2BA070AB34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C94E196-AF21-F602-6632-652F9293AC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9A50D1D-609F-88A3-EC14-692C56D756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39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48703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B1DC1-BA92-4244-6E8E-D1ADE374D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7E605BC-CD1C-B4F3-9BEA-D7F7DC1114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F3AE9EE-DB3B-BDDF-1AD7-2BEAC33B8F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39FE393-4F9A-5D16-3AFC-2E2D53C123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40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22249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43802-92C3-4ED9-7EC8-8CF951514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4436D0A-B9FB-F896-F0F8-F0B76181B7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550FDD2-40AD-A16B-9A62-47B0F8D509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2E79A-E1D6-B025-90D0-0B0A86F7CC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41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62235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993E7-B11E-E0C0-C195-98EF8D850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504A211-66A4-C593-D9E6-D04E5E54CF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CEF0129-D036-2602-B906-A43A782158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2476533-92D0-2F87-A765-17246B2864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42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63202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FB761-5399-5AD1-5162-DF967B883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79FA2A3-7FD9-3621-3F38-CE3A646029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20B9D56-5375-321A-B83F-C1F15ABDC1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F485E13-2113-7E14-53D8-E5E91EDA50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43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320605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BAFF8-B656-B789-5FC3-7FFD88596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100F257-2169-AA10-5DFB-627ED42353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9A8FC08-D686-CEE2-DB6D-7FE84BA11A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CDE7CA-7474-F34B-953F-2707D1A690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44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64986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B08AD-A508-DA93-9F8D-A63752B22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2E79ADC-ADD9-2F57-536C-29A575100C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A1A4342-B8F6-90E6-3CCB-4CFC1D2B15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090AEF-AA55-4AD7-4269-9251250E28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45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00052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743B8-7106-1A92-25EA-7025DE897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B72662A-80B7-FDC4-2D24-AFC2BBD114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F2E0AD7-C94E-1FEC-0EDC-47D5031D2A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3338566-F737-6AEE-D493-081D8B889B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46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547972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F3336-6340-82DA-4964-2ED4FF03C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49FFA9D-5495-BF77-C4E4-EDD294FAA1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C660233-9ECE-BF0D-32D7-1FEECCDB11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C1DF596-6A60-1776-F1E8-B35AB889A8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47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5049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13EE3-B9E3-E5B1-F346-745CE0601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98E3ADE-F809-289C-7241-4919EC2304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01D673E-1459-1D1A-D907-F5980F1A58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961465-1779-9918-D05D-B425D90D58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13489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A3611-12F0-7227-C03F-A6A14EEE3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99619E0-6B63-F941-9D69-A0CCB6002E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3869D23-367F-7FF8-350C-A76524D993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E9BC0D0-6C65-F958-363D-9F75A276F6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6298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4768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8823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3008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6262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7E6F8F-D76B-4C6A-A9C7-7E44CB9317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5" t="68689"/>
          <a:stretch/>
        </p:blipFill>
        <p:spPr>
          <a:xfrm rot="10800000">
            <a:off x="9961919" y="5053341"/>
            <a:ext cx="2220233" cy="1804659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30005AFE-109C-D0E4-2CE4-7BD9199D12ED}"/>
              </a:ext>
            </a:extLst>
          </p:cNvPr>
          <p:cNvCxnSpPr>
            <a:cxnSpLocks/>
          </p:cNvCxnSpPr>
          <p:nvPr userDrawn="1"/>
        </p:nvCxnSpPr>
        <p:spPr>
          <a:xfrm>
            <a:off x="0" y="758596"/>
            <a:ext cx="335360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726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олько заголовок-2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3901DE8-2F07-48D2-94BD-5B505DFC95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6000">
                <a:srgbClr val="064884">
                  <a:alpha val="56863"/>
                </a:srgbClr>
              </a:gs>
              <a:gs pos="0">
                <a:srgbClr val="013A6E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 userDrawn="1"/>
        </p:nvSpPr>
        <p:spPr>
          <a:xfrm>
            <a:off x="479377" y="1108441"/>
            <a:ext cx="11233252" cy="5307539"/>
          </a:xfrm>
          <a:prstGeom prst="roundRect">
            <a:avLst>
              <a:gd name="adj" fmla="val 258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267" y="116632"/>
            <a:ext cx="11141471" cy="991809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97665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9C584C-1D11-42BD-B581-4FC51E4DF2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" r="224"/>
          <a:stretch/>
        </p:blipFill>
        <p:spPr>
          <a:xfrm>
            <a:off x="29220" y="0"/>
            <a:ext cx="10253539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46DD644-27CC-4169-81C0-E55636AE184A}"/>
              </a:ext>
            </a:extLst>
          </p:cNvPr>
          <p:cNvSpPr/>
          <p:nvPr/>
        </p:nvSpPr>
        <p:spPr>
          <a:xfrm>
            <a:off x="-5680" y="0"/>
            <a:ext cx="12192000" cy="6866058"/>
          </a:xfrm>
          <a:prstGeom prst="rect">
            <a:avLst/>
          </a:prstGeom>
          <a:solidFill>
            <a:srgbClr val="232C3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308" y="262691"/>
            <a:ext cx="11141471" cy="991809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AE9A7B3-1A7A-4BD1-89B2-3037B4F7DA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5" t="68689"/>
          <a:stretch/>
        </p:blipFill>
        <p:spPr>
          <a:xfrm rot="10800000">
            <a:off x="9961919" y="5053341"/>
            <a:ext cx="2220233" cy="1804659"/>
          </a:xfrm>
          <a:prstGeom prst="rect">
            <a:avLst/>
          </a:prstGeo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04A5BBA5-C8F7-6FFB-E9EF-0DEBE116366A}"/>
              </a:ext>
            </a:extLst>
          </p:cNvPr>
          <p:cNvCxnSpPr>
            <a:cxnSpLocks/>
          </p:cNvCxnSpPr>
          <p:nvPr userDrawn="1"/>
        </p:nvCxnSpPr>
        <p:spPr>
          <a:xfrm>
            <a:off x="0" y="758596"/>
            <a:ext cx="335360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210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9C584C-1D11-42BD-B581-4FC51E4DF2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" r="224"/>
          <a:stretch/>
        </p:blipFill>
        <p:spPr>
          <a:xfrm>
            <a:off x="29220" y="0"/>
            <a:ext cx="10253539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46DD644-27CC-4169-81C0-E55636AE184A}"/>
              </a:ext>
            </a:extLst>
          </p:cNvPr>
          <p:cNvSpPr/>
          <p:nvPr/>
        </p:nvSpPr>
        <p:spPr>
          <a:xfrm>
            <a:off x="-5680" y="0"/>
            <a:ext cx="12192000" cy="6866058"/>
          </a:xfrm>
          <a:prstGeom prst="rect">
            <a:avLst/>
          </a:prstGeom>
          <a:solidFill>
            <a:srgbClr val="232C3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308" y="262691"/>
            <a:ext cx="11141471" cy="991809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CB7343EC-0C4A-2E97-D71A-1150CEA4188E}"/>
              </a:ext>
            </a:extLst>
          </p:cNvPr>
          <p:cNvCxnSpPr>
            <a:cxnSpLocks/>
          </p:cNvCxnSpPr>
          <p:nvPr userDrawn="1"/>
        </p:nvCxnSpPr>
        <p:spPr>
          <a:xfrm>
            <a:off x="0" y="758596"/>
            <a:ext cx="335360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Текст 5">
            <a:extLst>
              <a:ext uri="{FF2B5EF4-FFF2-40B4-BE49-F238E27FC236}">
                <a16:creationId xmlns:a16="http://schemas.microsoft.com/office/drawing/2014/main" id="{18D13CCD-361D-8593-CF1B-3B7B60E049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3308" y="1340768"/>
            <a:ext cx="6846828" cy="5255295"/>
          </a:xfrm>
        </p:spPr>
        <p:txBody>
          <a:bodyPr/>
          <a:lstStyle>
            <a:lvl1pPr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0798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1844677"/>
            <a:ext cx="10363200" cy="2041524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005064"/>
            <a:ext cx="8534400" cy="163373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9" name="Скругленный прямоугольник 2">
            <a:extLst>
              <a:ext uri="{FF2B5EF4-FFF2-40B4-BE49-F238E27FC236}">
                <a16:creationId xmlns:a16="http://schemas.microsoft.com/office/drawing/2014/main" id="{E2E78665-581C-4091-8A65-3CF737737440}"/>
              </a:ext>
            </a:extLst>
          </p:cNvPr>
          <p:cNvSpPr/>
          <p:nvPr/>
        </p:nvSpPr>
        <p:spPr>
          <a:xfrm>
            <a:off x="479378" y="442023"/>
            <a:ext cx="11233250" cy="5973957"/>
          </a:xfrm>
          <a:prstGeom prst="roundRect">
            <a:avLst>
              <a:gd name="adj" fmla="val 2140"/>
            </a:avLst>
          </a:prstGeom>
          <a:noFill/>
          <a:ln>
            <a:solidFill>
              <a:srgbClr val="D45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7913EDC-0220-439F-857B-E3CB3B0B4F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5" t="68689"/>
          <a:stretch/>
        </p:blipFill>
        <p:spPr>
          <a:xfrm>
            <a:off x="-1" y="-1"/>
            <a:ext cx="2220233" cy="180465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233066B-5C71-4ABC-8AD3-890277A1D2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5" t="68689"/>
          <a:stretch/>
        </p:blipFill>
        <p:spPr>
          <a:xfrm rot="10800000">
            <a:off x="9961919" y="5053341"/>
            <a:ext cx="2220233" cy="180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19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AAF7F4-9100-6990-FBD6-57D6AD9D80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" r="224"/>
          <a:stretch/>
        </p:blipFill>
        <p:spPr>
          <a:xfrm>
            <a:off x="29220" y="0"/>
            <a:ext cx="10253539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97B6308-6B5E-205C-5BE1-10E7057352DA}"/>
              </a:ext>
            </a:extLst>
          </p:cNvPr>
          <p:cNvSpPr/>
          <p:nvPr userDrawn="1"/>
        </p:nvSpPr>
        <p:spPr>
          <a:xfrm>
            <a:off x="-5680" y="0"/>
            <a:ext cx="12192000" cy="6866058"/>
          </a:xfrm>
          <a:prstGeom prst="rect">
            <a:avLst/>
          </a:prstGeom>
          <a:solidFill>
            <a:srgbClr val="232C3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800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58E124DF-90C7-441C-94AE-9EB0C83F07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416" y="1628800"/>
            <a:ext cx="7272808" cy="3960440"/>
          </a:xfrm>
        </p:spPr>
        <p:txBody>
          <a:bodyPr/>
          <a:lstStyle>
            <a:lvl1pPr algn="l"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52C94D-FF9B-4ABE-8046-3490A2D5A0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07" b="52972"/>
          <a:stretch/>
        </p:blipFill>
        <p:spPr>
          <a:xfrm>
            <a:off x="8381596" y="3429000"/>
            <a:ext cx="3810404" cy="3429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56C165-542F-48C1-9CC5-FA6BB1B3EB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5" t="68689"/>
          <a:stretch/>
        </p:blipFill>
        <p:spPr>
          <a:xfrm>
            <a:off x="-1" y="-1"/>
            <a:ext cx="2220233" cy="180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28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EE7908-8C57-47E6-A3E9-A9B85FCBD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" r="224"/>
          <a:stretch/>
        </p:blipFill>
        <p:spPr>
          <a:xfrm>
            <a:off x="29220" y="0"/>
            <a:ext cx="10253539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09C9083-BF79-4B7B-BB7E-32068A0FD18C}"/>
              </a:ext>
            </a:extLst>
          </p:cNvPr>
          <p:cNvSpPr/>
          <p:nvPr/>
        </p:nvSpPr>
        <p:spPr>
          <a:xfrm>
            <a:off x="-5680" y="0"/>
            <a:ext cx="12192000" cy="6866058"/>
          </a:xfrm>
          <a:prstGeom prst="rect">
            <a:avLst/>
          </a:prstGeom>
          <a:solidFill>
            <a:srgbClr val="232C3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67409" y="1988839"/>
            <a:ext cx="10657184" cy="2880322"/>
          </a:xfrm>
        </p:spPr>
        <p:txBody>
          <a:bodyPr/>
          <a:lstStyle>
            <a:lvl1pPr algn="ctr">
              <a:defRPr sz="6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8A031ADE-D2FD-4A76-8132-08F3538F79D6}"/>
              </a:ext>
            </a:extLst>
          </p:cNvPr>
          <p:cNvSpPr/>
          <p:nvPr/>
        </p:nvSpPr>
        <p:spPr>
          <a:xfrm>
            <a:off x="479378" y="442023"/>
            <a:ext cx="11233250" cy="5973957"/>
          </a:xfrm>
          <a:prstGeom prst="roundRect">
            <a:avLst>
              <a:gd name="adj" fmla="val 2140"/>
            </a:avLst>
          </a:prstGeom>
          <a:noFill/>
          <a:ln w="15875">
            <a:solidFill>
              <a:srgbClr val="D45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375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Титульный слайд">
    <p:bg>
      <p:bgPr>
        <a:solidFill>
          <a:srgbClr val="232C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67409" y="1988839"/>
            <a:ext cx="10657184" cy="2880322"/>
          </a:xfrm>
        </p:spPr>
        <p:txBody>
          <a:bodyPr/>
          <a:lstStyle>
            <a:lvl1pPr algn="ctr">
              <a:defRPr sz="66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37342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Только заголовок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F37B3D-BFD4-9B66-CE39-6D63D0C60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" r="224"/>
          <a:stretch/>
        </p:blipFill>
        <p:spPr>
          <a:xfrm>
            <a:off x="140257" y="0"/>
            <a:ext cx="10253539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46DD644-27CC-4169-81C0-E55636AE184A}"/>
              </a:ext>
            </a:extLst>
          </p:cNvPr>
          <p:cNvSpPr/>
          <p:nvPr/>
        </p:nvSpPr>
        <p:spPr>
          <a:xfrm>
            <a:off x="-5680" y="1"/>
            <a:ext cx="12192000" cy="6866059"/>
          </a:xfrm>
          <a:prstGeom prst="rect">
            <a:avLst/>
          </a:prstGeom>
          <a:solidFill>
            <a:srgbClr val="232C3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311" y="116634"/>
            <a:ext cx="11141471" cy="99180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2A1A5FC-8051-434D-8C22-E579B6DB42EB}"/>
              </a:ext>
            </a:extLst>
          </p:cNvPr>
          <p:cNvCxnSpPr/>
          <p:nvPr/>
        </p:nvCxnSpPr>
        <p:spPr>
          <a:xfrm>
            <a:off x="0" y="620688"/>
            <a:ext cx="335360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098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C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73308" y="262691"/>
            <a:ext cx="11466283" cy="99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73308" y="1268760"/>
            <a:ext cx="11466283" cy="51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4"/>
            <a:r>
              <a:rPr lang="ru-RU" alt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8512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6" r:id="rId3"/>
    <p:sldLayoutId id="2147483751" r:id="rId4"/>
    <p:sldLayoutId id="2147483752" r:id="rId5"/>
    <p:sldLayoutId id="2147483753" r:id="rId6"/>
    <p:sldLayoutId id="2147483755" r:id="rId7"/>
    <p:sldLayoutId id="2147483746" r:id="rId8"/>
    <p:sldLayoutId id="2147483757" r:id="rId9"/>
    <p:sldLayoutId id="2147483758" r:id="rId10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ru-RU" altLang="ru-RU" sz="3600" kern="1200" cap="none" baseline="0" dirty="0" smtClean="0">
          <a:solidFill>
            <a:srgbClr val="D4572D"/>
          </a:solidFill>
          <a:latin typeface="Segoe UI Light" panose="020B0502040204020203" pitchFamily="34" charset="0"/>
          <a:ea typeface="Segoe UI Light" panose="020B0502040204020203" pitchFamily="34" charset="0"/>
          <a:cs typeface="Segoe UI Light" panose="020B0502040204020203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Segoe UI" pitchFamily="34" charset="0"/>
          <a:cs typeface="Segoe U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Segoe UI" pitchFamily="34" charset="0"/>
          <a:cs typeface="Segoe U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Segoe UI" pitchFamily="34" charset="0"/>
          <a:cs typeface="Segoe U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Segoe UI" pitchFamily="34" charset="0"/>
          <a:cs typeface="Segoe U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Segoe UI Light" panose="020B0502040204020203" pitchFamily="34" charset="0"/>
          <a:ea typeface="Segoe UI Light" panose="020B0502040204020203" pitchFamily="34" charset="0"/>
          <a:cs typeface="Segoe UI Light" panose="020B0502040204020203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Segoe UI Light" panose="020B0502040204020203" pitchFamily="34" charset="0"/>
          <a:ea typeface="Segoe UI Light" panose="020B0502040204020203" pitchFamily="34" charset="0"/>
          <a:cs typeface="Segoe UI Light" panose="020B0502040204020203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Segoe UI Light" panose="020B0502040204020203" pitchFamily="34" charset="0"/>
          <a:ea typeface="Segoe UI Light" panose="020B0502040204020203" pitchFamily="34" charset="0"/>
          <a:cs typeface="Segoe UI Light" panose="020B0502040204020203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Segoe UI Light" panose="020B0502040204020203" pitchFamily="34" charset="0"/>
          <a:ea typeface="Segoe UI Light" panose="020B0502040204020203" pitchFamily="34" charset="0"/>
          <a:cs typeface="Segoe UI Light" panose="020B0502040204020203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Segoe UI Light" panose="020B0502040204020203" pitchFamily="34" charset="0"/>
          <a:ea typeface="Segoe UI Light" panose="020B0502040204020203" pitchFamily="34" charset="0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hyperlink" Target="garantF1://405361301.1000" TargetMode="Externa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hyperlink" Target="https://roskazna.gov.ru/dokumenty/byudzhetnyy-uchet-i-otchetnost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hyperlink" Target="https://roskazna.gov.ru/gis/dokumenty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sv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hyperlink" Target="https://roskazna.gov.ru/dokumenty/byudzhetnyy-uchet-i-otchetnost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hyperlink" Target="&#1082;&#1083;&#1080;&#1077;&#1085;&#1090;.txt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5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hyperlink" Target="garantf1://12081732.1000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garantf1://12084447.3769/" TargetMode="External"/><Relationship Id="rId3" Type="http://schemas.openxmlformats.org/officeDocument/2006/relationships/image" Target="../media/image6.png"/><Relationship Id="rId7" Type="http://schemas.openxmlformats.org/officeDocument/2006/relationships/hyperlink" Target="garantf1://12084447.3721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6" Type="http://schemas.openxmlformats.org/officeDocument/2006/relationships/hyperlink" Target="garantf1://12084447.3737/" TargetMode="External"/><Relationship Id="rId5" Type="http://schemas.openxmlformats.org/officeDocument/2006/relationships/hyperlink" Target="garantf1://12084447.3730/" TargetMode="External"/><Relationship Id="rId10" Type="http://schemas.openxmlformats.org/officeDocument/2006/relationships/hyperlink" Target="garantf1://12084447.3830/" TargetMode="External"/><Relationship Id="rId4" Type="http://schemas.openxmlformats.org/officeDocument/2006/relationships/hyperlink" Target="garantf1://12081732.503130/" TargetMode="External"/><Relationship Id="rId9" Type="http://schemas.openxmlformats.org/officeDocument/2006/relationships/hyperlink" Target="garantf1://12084447.3779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4.pn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6.png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0.png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2.png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3.png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hyperlink" Target="https://minfin.gov.ru/common/upload/library/2020/12/main/prikaz_292n_ot_30.11.2020.zip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hyperlink" Target="garantF1://74615104.0" TargetMode="Externa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hyperlink" Target="garantF1://74615104.0" TargetMode="Externa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5" t="68689"/>
          <a:stretch/>
        </p:blipFill>
        <p:spPr>
          <a:xfrm>
            <a:off x="-1" y="-1"/>
            <a:ext cx="2441588" cy="198458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6BC52-A385-4621-05F6-59E760937F1B}"/>
              </a:ext>
            </a:extLst>
          </p:cNvPr>
          <p:cNvSpPr txBox="1">
            <a:spLocks/>
          </p:cNvSpPr>
          <p:nvPr/>
        </p:nvSpPr>
        <p:spPr bwMode="auto">
          <a:xfrm>
            <a:off x="983432" y="2816308"/>
            <a:ext cx="5904656" cy="111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2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effectLst/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Актуальные вопросы составления </a:t>
            </a:r>
          </a:p>
          <a:p>
            <a:pPr eaLnBrk="1" hangingPunct="1">
              <a:lnSpc>
                <a:spcPct val="112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effectLst/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и сбора отчетности за 2024 год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B6A6FE0-1328-A5BC-8B62-F7D569B0B448}"/>
              </a:ext>
            </a:extLst>
          </p:cNvPr>
          <p:cNvCxnSpPr/>
          <p:nvPr/>
        </p:nvCxnSpPr>
        <p:spPr>
          <a:xfrm>
            <a:off x="0" y="3140968"/>
            <a:ext cx="731208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B949E8-3D91-DC8A-3D9A-FF24D6DA54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5307" b="36182"/>
          <a:stretch/>
        </p:blipFill>
        <p:spPr>
          <a:xfrm>
            <a:off x="8381596" y="2204864"/>
            <a:ext cx="3810404" cy="4653136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9DF15E3-2C80-BEB1-6ABE-80EBE454161A}"/>
              </a:ext>
            </a:extLst>
          </p:cNvPr>
          <p:cNvCxnSpPr>
            <a:cxnSpLocks/>
          </p:cNvCxnSpPr>
          <p:nvPr/>
        </p:nvCxnSpPr>
        <p:spPr>
          <a:xfrm flipH="1">
            <a:off x="6456040" y="3629501"/>
            <a:ext cx="309634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3946BC6-863D-C62E-83E4-F9D27C4D6A4A}"/>
              </a:ext>
            </a:extLst>
          </p:cNvPr>
          <p:cNvSpPr txBox="1">
            <a:spLocks/>
          </p:cNvSpPr>
          <p:nvPr/>
        </p:nvSpPr>
        <p:spPr bwMode="auto">
          <a:xfrm>
            <a:off x="983432" y="4937151"/>
            <a:ext cx="4680520" cy="1179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8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ПАЙГУСОВА</a:t>
            </a:r>
            <a:br>
              <a:rPr lang="ru-RU" sz="18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8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Людмила Валентиновна</a:t>
            </a:r>
            <a:endParaRPr lang="en-US" sz="1800" b="1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1200"/>
              </a:spcAft>
              <a:buNone/>
            </a:pPr>
            <a:r>
              <a:rPr lang="ru-RU" altLang="ru-RU" sz="14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Бизнес-аналитик департамента систем консолидированной отчетности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C85E471-C86B-F031-7323-EEE0B404D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4108450" cy="0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31740" rIns="0" bIns="3174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rgbClr val="444444"/>
              </a:solidFill>
              <a:effectLst/>
              <a:latin typeface="Inter" panose="02000503000000020004" pitchFamily="50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Menlo"/>
              </a:rPr>
              <a:t>\\market\ForAll\_Вебинары\_ВЕБИНАРЫ_2024\03_Март\28.03.2024_Составление_и_сбор_отчетности_за_I_квартал_2024</a:t>
            </a: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rgbClr val="444444"/>
              </a:solidFill>
              <a:effectLst/>
              <a:latin typeface="Inter" panose="02000503000000020004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8F525C0F-B216-B8D9-2E25-F9263B98E496}"/>
              </a:ext>
            </a:extLst>
          </p:cNvPr>
          <p:cNvGrpSpPr/>
          <p:nvPr/>
        </p:nvGrpSpPr>
        <p:grpSpPr>
          <a:xfrm>
            <a:off x="1063643" y="1273042"/>
            <a:ext cx="3140057" cy="415256"/>
            <a:chOff x="1063643" y="1607769"/>
            <a:chExt cx="2754103" cy="364216"/>
          </a:xfrm>
          <a:solidFill>
            <a:srgbClr val="EA5E20"/>
          </a:solidFill>
        </p:grpSpPr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3B483B25-7190-8595-077E-71E3032658FA}"/>
                </a:ext>
              </a:extLst>
            </p:cNvPr>
            <p:cNvGrpSpPr/>
            <p:nvPr/>
          </p:nvGrpSpPr>
          <p:grpSpPr>
            <a:xfrm>
              <a:off x="1063643" y="1607769"/>
              <a:ext cx="410193" cy="364216"/>
              <a:chOff x="1063643" y="1262344"/>
              <a:chExt cx="410193" cy="364216"/>
            </a:xfrm>
            <a:grpFill/>
          </p:grpSpPr>
          <p:sp>
            <p:nvSpPr>
              <p:cNvPr id="43" name="Полилиния: фигура 42">
                <a:extLst>
                  <a:ext uri="{FF2B5EF4-FFF2-40B4-BE49-F238E27FC236}">
                    <a16:creationId xmlns:a16="http://schemas.microsoft.com/office/drawing/2014/main" id="{3247C28A-D7F6-CFE9-B0EE-27770C983B61}"/>
                  </a:ext>
                </a:extLst>
              </p:cNvPr>
              <p:cNvSpPr/>
              <p:nvPr/>
            </p:nvSpPr>
            <p:spPr>
              <a:xfrm>
                <a:off x="1244688" y="1262344"/>
                <a:ext cx="229148" cy="109702"/>
              </a:xfrm>
              <a:custGeom>
                <a:avLst/>
                <a:gdLst>
                  <a:gd name="connsiteX0" fmla="*/ 11769 w 229148"/>
                  <a:gd name="connsiteY0" fmla="*/ 109703 h 109702"/>
                  <a:gd name="connsiteX1" fmla="*/ 198405 w 229148"/>
                  <a:gd name="connsiteY1" fmla="*/ 109703 h 109702"/>
                  <a:gd name="connsiteX2" fmla="*/ 219776 w 229148"/>
                  <a:gd name="connsiteY2" fmla="*/ 91792 h 109702"/>
                  <a:gd name="connsiteX3" fmla="*/ 229037 w 229148"/>
                  <a:gd name="connsiteY3" fmla="*/ 17911 h 109702"/>
                  <a:gd name="connsiteX4" fmla="*/ 212347 w 229148"/>
                  <a:gd name="connsiteY4" fmla="*/ 0 h 109702"/>
                  <a:gd name="connsiteX5" fmla="*/ 116281 w 229148"/>
                  <a:gd name="connsiteY5" fmla="*/ 0 h 109702"/>
                  <a:gd name="connsiteX6" fmla="*/ 66416 w 229148"/>
                  <a:gd name="connsiteY6" fmla="*/ 17605 h 109702"/>
                  <a:gd name="connsiteX7" fmla="*/ 1796 w 229148"/>
                  <a:gd name="connsiteY7" fmla="*/ 91792 h 109702"/>
                  <a:gd name="connsiteX8" fmla="*/ 1490 w 229148"/>
                  <a:gd name="connsiteY8" fmla="*/ 103597 h 109702"/>
                  <a:gd name="connsiteX9" fmla="*/ 11870 w 229148"/>
                  <a:gd name="connsiteY9" fmla="*/ 109703 h 109702"/>
                  <a:gd name="connsiteX10" fmla="*/ 11870 w 229148"/>
                  <a:gd name="connsiteY10" fmla="*/ 109703 h 10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9148" h="109702">
                    <a:moveTo>
                      <a:pt x="11769" y="109703"/>
                    </a:moveTo>
                    <a:lnTo>
                      <a:pt x="198405" y="109703"/>
                    </a:lnTo>
                    <a:cubicBezTo>
                      <a:pt x="209091" y="109703"/>
                      <a:pt x="218555" y="101663"/>
                      <a:pt x="219776" y="91792"/>
                    </a:cubicBezTo>
                    <a:lnTo>
                      <a:pt x="229037" y="17911"/>
                    </a:lnTo>
                    <a:cubicBezTo>
                      <a:pt x="230156" y="8141"/>
                      <a:pt x="222727" y="0"/>
                      <a:pt x="212347" y="0"/>
                    </a:cubicBezTo>
                    <a:lnTo>
                      <a:pt x="116281" y="0"/>
                    </a:lnTo>
                    <a:cubicBezTo>
                      <a:pt x="97556" y="0"/>
                      <a:pt x="81070" y="5801"/>
                      <a:pt x="66416" y="17605"/>
                    </a:cubicBezTo>
                    <a:cubicBezTo>
                      <a:pt x="40772" y="38365"/>
                      <a:pt x="18485" y="63501"/>
                      <a:pt x="1796" y="91792"/>
                    </a:cubicBezTo>
                    <a:cubicBezTo>
                      <a:pt x="-545" y="95557"/>
                      <a:pt x="-545" y="99831"/>
                      <a:pt x="1490" y="103597"/>
                    </a:cubicBezTo>
                    <a:cubicBezTo>
                      <a:pt x="3831" y="107362"/>
                      <a:pt x="7596" y="109703"/>
                      <a:pt x="11870" y="109703"/>
                    </a:cubicBezTo>
                    <a:lnTo>
                      <a:pt x="11870" y="109703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4" name="Полилиния: фигура 43">
                <a:extLst>
                  <a:ext uri="{FF2B5EF4-FFF2-40B4-BE49-F238E27FC236}">
                    <a16:creationId xmlns:a16="http://schemas.microsoft.com/office/drawing/2014/main" id="{1CF3F48B-BE3C-ABED-F345-A021F702A9E8}"/>
                  </a:ext>
                </a:extLst>
              </p:cNvPr>
              <p:cNvSpPr/>
              <p:nvPr/>
            </p:nvSpPr>
            <p:spPr>
              <a:xfrm>
                <a:off x="1095353" y="1262446"/>
                <a:ext cx="191607" cy="109702"/>
              </a:xfrm>
              <a:custGeom>
                <a:avLst/>
                <a:gdLst>
                  <a:gd name="connsiteX0" fmla="*/ 30743 w 191607"/>
                  <a:gd name="connsiteY0" fmla="*/ 0 h 109702"/>
                  <a:gd name="connsiteX1" fmla="*/ 9372 w 191607"/>
                  <a:gd name="connsiteY1" fmla="*/ 17911 h 109702"/>
                  <a:gd name="connsiteX2" fmla="*/ 112 w 191607"/>
                  <a:gd name="connsiteY2" fmla="*/ 91792 h 109702"/>
                  <a:gd name="connsiteX3" fmla="*/ 16801 w 191607"/>
                  <a:gd name="connsiteY3" fmla="*/ 109703 h 109702"/>
                  <a:gd name="connsiteX4" fmla="*/ 100757 w 191607"/>
                  <a:gd name="connsiteY4" fmla="*/ 109703 h 109702"/>
                  <a:gd name="connsiteX5" fmla="*/ 130472 w 191607"/>
                  <a:gd name="connsiteY5" fmla="*/ 91792 h 109702"/>
                  <a:gd name="connsiteX6" fmla="*/ 188173 w 191607"/>
                  <a:gd name="connsiteY6" fmla="*/ 17911 h 109702"/>
                  <a:gd name="connsiteX7" fmla="*/ 190819 w 191607"/>
                  <a:gd name="connsiteY7" fmla="*/ 6615 h 109702"/>
                  <a:gd name="connsiteX8" fmla="*/ 181253 w 191607"/>
                  <a:gd name="connsiteY8" fmla="*/ 0 h 109702"/>
                  <a:gd name="connsiteX9" fmla="*/ 30743 w 191607"/>
                  <a:gd name="connsiteY9" fmla="*/ 0 h 10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607" h="109702">
                    <a:moveTo>
                      <a:pt x="30743" y="0"/>
                    </a:moveTo>
                    <a:cubicBezTo>
                      <a:pt x="20057" y="0"/>
                      <a:pt x="10593" y="8039"/>
                      <a:pt x="9372" y="17911"/>
                    </a:cubicBezTo>
                    <a:lnTo>
                      <a:pt x="112" y="91792"/>
                    </a:lnTo>
                    <a:cubicBezTo>
                      <a:pt x="-1008" y="101561"/>
                      <a:pt x="6421" y="109703"/>
                      <a:pt x="16801" y="109703"/>
                    </a:cubicBezTo>
                    <a:lnTo>
                      <a:pt x="100757" y="109703"/>
                    </a:lnTo>
                    <a:cubicBezTo>
                      <a:pt x="113478" y="109703"/>
                      <a:pt x="124367" y="103088"/>
                      <a:pt x="130472" y="91792"/>
                    </a:cubicBezTo>
                    <a:cubicBezTo>
                      <a:pt x="145432" y="64417"/>
                      <a:pt x="165378" y="39281"/>
                      <a:pt x="188173" y="17911"/>
                    </a:cubicBezTo>
                    <a:cubicBezTo>
                      <a:pt x="191328" y="15061"/>
                      <a:pt x="192549" y="10685"/>
                      <a:pt x="190819" y="6615"/>
                    </a:cubicBezTo>
                    <a:cubicBezTo>
                      <a:pt x="189394" y="2544"/>
                      <a:pt x="185629" y="0"/>
                      <a:pt x="181253" y="0"/>
                    </a:cubicBezTo>
                    <a:lnTo>
                      <a:pt x="30743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5" name="Полилиния: фигура 44">
                <a:extLst>
                  <a:ext uri="{FF2B5EF4-FFF2-40B4-BE49-F238E27FC236}">
                    <a16:creationId xmlns:a16="http://schemas.microsoft.com/office/drawing/2014/main" id="{446368C0-522B-FF59-ED6B-2318DB0F79F7}"/>
                  </a:ext>
                </a:extLst>
              </p:cNvPr>
              <p:cNvSpPr/>
              <p:nvPr/>
            </p:nvSpPr>
            <p:spPr>
              <a:xfrm>
                <a:off x="1213089" y="1389550"/>
                <a:ext cx="127842" cy="109702"/>
              </a:xfrm>
              <a:custGeom>
                <a:avLst/>
                <a:gdLst>
                  <a:gd name="connsiteX0" fmla="*/ 18639 w 127842"/>
                  <a:gd name="connsiteY0" fmla="*/ 109703 h 109702"/>
                  <a:gd name="connsiteX1" fmla="*/ 97100 w 127842"/>
                  <a:gd name="connsiteY1" fmla="*/ 109703 h 109702"/>
                  <a:gd name="connsiteX2" fmla="*/ 118470 w 127842"/>
                  <a:gd name="connsiteY2" fmla="*/ 91792 h 109702"/>
                  <a:gd name="connsiteX3" fmla="*/ 127731 w 127842"/>
                  <a:gd name="connsiteY3" fmla="*/ 17911 h 109702"/>
                  <a:gd name="connsiteX4" fmla="*/ 111042 w 127842"/>
                  <a:gd name="connsiteY4" fmla="*/ 0 h 109702"/>
                  <a:gd name="connsiteX5" fmla="*/ 33700 w 127842"/>
                  <a:gd name="connsiteY5" fmla="*/ 0 h 109702"/>
                  <a:gd name="connsiteX6" fmla="*/ 9786 w 127842"/>
                  <a:gd name="connsiteY6" fmla="*/ 17911 h 109702"/>
                  <a:gd name="connsiteX7" fmla="*/ 220 w 127842"/>
                  <a:gd name="connsiteY7" fmla="*/ 91792 h 109702"/>
                  <a:gd name="connsiteX8" fmla="*/ 18639 w 127842"/>
                  <a:gd name="connsiteY8" fmla="*/ 109703 h 109702"/>
                  <a:gd name="connsiteX9" fmla="*/ 18639 w 127842"/>
                  <a:gd name="connsiteY9" fmla="*/ 109703 h 10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842" h="109702">
                    <a:moveTo>
                      <a:pt x="18639" y="109703"/>
                    </a:moveTo>
                    <a:lnTo>
                      <a:pt x="97100" y="109703"/>
                    </a:lnTo>
                    <a:cubicBezTo>
                      <a:pt x="107785" y="109703"/>
                      <a:pt x="117249" y="101663"/>
                      <a:pt x="118470" y="91792"/>
                    </a:cubicBezTo>
                    <a:lnTo>
                      <a:pt x="127731" y="17911"/>
                    </a:lnTo>
                    <a:cubicBezTo>
                      <a:pt x="128851" y="8141"/>
                      <a:pt x="121422" y="0"/>
                      <a:pt x="111042" y="0"/>
                    </a:cubicBezTo>
                    <a:lnTo>
                      <a:pt x="33700" y="0"/>
                    </a:lnTo>
                    <a:cubicBezTo>
                      <a:pt x="22404" y="0"/>
                      <a:pt x="12940" y="7225"/>
                      <a:pt x="9786" y="17911"/>
                    </a:cubicBezTo>
                    <a:cubicBezTo>
                      <a:pt x="2255" y="41825"/>
                      <a:pt x="-900" y="66961"/>
                      <a:pt x="220" y="91792"/>
                    </a:cubicBezTo>
                    <a:cubicBezTo>
                      <a:pt x="830" y="101867"/>
                      <a:pt x="8870" y="109703"/>
                      <a:pt x="18639" y="109703"/>
                    </a:cubicBezTo>
                    <a:lnTo>
                      <a:pt x="18639" y="109703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6" name="Полилиния: фигура 45">
                <a:extLst>
                  <a:ext uri="{FF2B5EF4-FFF2-40B4-BE49-F238E27FC236}">
                    <a16:creationId xmlns:a16="http://schemas.microsoft.com/office/drawing/2014/main" id="{228B0880-76B6-3CAF-C26E-ED5ACAAAF5C1}"/>
                  </a:ext>
                </a:extLst>
              </p:cNvPr>
              <p:cNvSpPr/>
              <p:nvPr/>
            </p:nvSpPr>
            <p:spPr>
              <a:xfrm>
                <a:off x="1079420" y="1389652"/>
                <a:ext cx="125218" cy="109702"/>
              </a:xfrm>
              <a:custGeom>
                <a:avLst/>
                <a:gdLst>
                  <a:gd name="connsiteX0" fmla="*/ 30801 w 125218"/>
                  <a:gd name="connsiteY0" fmla="*/ 0 h 109702"/>
                  <a:gd name="connsiteX1" fmla="*/ 9430 w 125218"/>
                  <a:gd name="connsiteY1" fmla="*/ 17911 h 109702"/>
                  <a:gd name="connsiteX2" fmla="*/ 169 w 125218"/>
                  <a:gd name="connsiteY2" fmla="*/ 91792 h 109702"/>
                  <a:gd name="connsiteX3" fmla="*/ 16859 w 125218"/>
                  <a:gd name="connsiteY3" fmla="*/ 109703 h 109702"/>
                  <a:gd name="connsiteX4" fmla="*/ 99085 w 125218"/>
                  <a:gd name="connsiteY4" fmla="*/ 109703 h 109702"/>
                  <a:gd name="connsiteX5" fmla="*/ 111195 w 125218"/>
                  <a:gd name="connsiteY5" fmla="*/ 104513 h 109702"/>
                  <a:gd name="connsiteX6" fmla="*/ 115774 w 125218"/>
                  <a:gd name="connsiteY6" fmla="*/ 92097 h 109702"/>
                  <a:gd name="connsiteX7" fmla="*/ 124730 w 125218"/>
                  <a:gd name="connsiteY7" fmla="*/ 17911 h 109702"/>
                  <a:gd name="connsiteX8" fmla="*/ 122389 w 125218"/>
                  <a:gd name="connsiteY8" fmla="*/ 5495 h 109702"/>
                  <a:gd name="connsiteX9" fmla="*/ 111093 w 125218"/>
                  <a:gd name="connsiteY9" fmla="*/ 0 h 109702"/>
                  <a:gd name="connsiteX10" fmla="*/ 30597 w 125218"/>
                  <a:gd name="connsiteY10" fmla="*/ 0 h 10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5218" h="109702">
                    <a:moveTo>
                      <a:pt x="30801" y="0"/>
                    </a:moveTo>
                    <a:cubicBezTo>
                      <a:pt x="20115" y="0"/>
                      <a:pt x="10651" y="8039"/>
                      <a:pt x="9430" y="17911"/>
                    </a:cubicBezTo>
                    <a:lnTo>
                      <a:pt x="169" y="91792"/>
                    </a:lnTo>
                    <a:cubicBezTo>
                      <a:pt x="-1255" y="101561"/>
                      <a:pt x="6479" y="109703"/>
                      <a:pt x="16859" y="109703"/>
                    </a:cubicBezTo>
                    <a:lnTo>
                      <a:pt x="99085" y="109703"/>
                    </a:lnTo>
                    <a:cubicBezTo>
                      <a:pt x="103664" y="109703"/>
                      <a:pt x="108040" y="107973"/>
                      <a:pt x="111195" y="104513"/>
                    </a:cubicBezTo>
                    <a:cubicBezTo>
                      <a:pt x="114655" y="101053"/>
                      <a:pt x="116080" y="96677"/>
                      <a:pt x="115774" y="92097"/>
                    </a:cubicBezTo>
                    <a:cubicBezTo>
                      <a:pt x="114655" y="66961"/>
                      <a:pt x="117810" y="41927"/>
                      <a:pt x="124730" y="17911"/>
                    </a:cubicBezTo>
                    <a:cubicBezTo>
                      <a:pt x="125849" y="13535"/>
                      <a:pt x="125035" y="9261"/>
                      <a:pt x="122389" y="5495"/>
                    </a:cubicBezTo>
                    <a:cubicBezTo>
                      <a:pt x="119540" y="2035"/>
                      <a:pt x="115774" y="0"/>
                      <a:pt x="111093" y="0"/>
                    </a:cubicBezTo>
                    <a:lnTo>
                      <a:pt x="30597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7" name="Полилиния: фигура 46">
                <a:extLst>
                  <a:ext uri="{FF2B5EF4-FFF2-40B4-BE49-F238E27FC236}">
                    <a16:creationId xmlns:a16="http://schemas.microsoft.com/office/drawing/2014/main" id="{42B01755-86B2-CCE3-0F8F-10D8E03F1774}"/>
                  </a:ext>
                </a:extLst>
              </p:cNvPr>
              <p:cNvSpPr/>
              <p:nvPr/>
            </p:nvSpPr>
            <p:spPr>
              <a:xfrm>
                <a:off x="1063643" y="1516858"/>
                <a:ext cx="183937" cy="109702"/>
              </a:xfrm>
              <a:custGeom>
                <a:avLst/>
                <a:gdLst>
                  <a:gd name="connsiteX0" fmla="*/ 116999 w 183937"/>
                  <a:gd name="connsiteY0" fmla="*/ 0 h 109702"/>
                  <a:gd name="connsiteX1" fmla="*/ 30397 w 183937"/>
                  <a:gd name="connsiteY1" fmla="*/ 0 h 109702"/>
                  <a:gd name="connsiteX2" fmla="*/ 9332 w 183937"/>
                  <a:gd name="connsiteY2" fmla="*/ 17911 h 109702"/>
                  <a:gd name="connsiteX3" fmla="*/ 173 w 183937"/>
                  <a:gd name="connsiteY3" fmla="*/ 91792 h 109702"/>
                  <a:gd name="connsiteX4" fmla="*/ 16863 w 183937"/>
                  <a:gd name="connsiteY4" fmla="*/ 109703 h 109702"/>
                  <a:gd name="connsiteX5" fmla="*/ 173173 w 183937"/>
                  <a:gd name="connsiteY5" fmla="*/ 109703 h 109702"/>
                  <a:gd name="connsiteX6" fmla="*/ 182739 w 183937"/>
                  <a:gd name="connsiteY6" fmla="*/ 103393 h 109702"/>
                  <a:gd name="connsiteX7" fmla="*/ 181315 w 183937"/>
                  <a:gd name="connsiteY7" fmla="*/ 92097 h 109702"/>
                  <a:gd name="connsiteX8" fmla="*/ 140914 w 183937"/>
                  <a:gd name="connsiteY8" fmla="*/ 17911 h 109702"/>
                  <a:gd name="connsiteX9" fmla="*/ 116999 w 183937"/>
                  <a:gd name="connsiteY9" fmla="*/ 0 h 109702"/>
                  <a:gd name="connsiteX10" fmla="*/ 116999 w 183937"/>
                  <a:gd name="connsiteY10" fmla="*/ 0 h 10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3937" h="109702">
                    <a:moveTo>
                      <a:pt x="116999" y="0"/>
                    </a:moveTo>
                    <a:lnTo>
                      <a:pt x="30397" y="0"/>
                    </a:lnTo>
                    <a:cubicBezTo>
                      <a:pt x="20017" y="0"/>
                      <a:pt x="10451" y="8039"/>
                      <a:pt x="9332" y="17911"/>
                    </a:cubicBezTo>
                    <a:lnTo>
                      <a:pt x="173" y="91792"/>
                    </a:lnTo>
                    <a:cubicBezTo>
                      <a:pt x="-1252" y="101561"/>
                      <a:pt x="6279" y="109703"/>
                      <a:pt x="16863" y="109703"/>
                    </a:cubicBezTo>
                    <a:lnTo>
                      <a:pt x="173173" y="109703"/>
                    </a:lnTo>
                    <a:cubicBezTo>
                      <a:pt x="177549" y="109703"/>
                      <a:pt x="181009" y="107362"/>
                      <a:pt x="182739" y="103393"/>
                    </a:cubicBezTo>
                    <a:cubicBezTo>
                      <a:pt x="184775" y="99628"/>
                      <a:pt x="184164" y="95354"/>
                      <a:pt x="181315" y="92097"/>
                    </a:cubicBezTo>
                    <a:cubicBezTo>
                      <a:pt x="163099" y="70218"/>
                      <a:pt x="149259" y="45082"/>
                      <a:pt x="140914" y="17911"/>
                    </a:cubicBezTo>
                    <a:cubicBezTo>
                      <a:pt x="137759" y="7225"/>
                      <a:pt x="128193" y="0"/>
                      <a:pt x="116999" y="0"/>
                    </a:cubicBezTo>
                    <a:lnTo>
                      <a:pt x="116999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8" name="Полилиния: фигура 47">
                <a:extLst>
                  <a:ext uri="{FF2B5EF4-FFF2-40B4-BE49-F238E27FC236}">
                    <a16:creationId xmlns:a16="http://schemas.microsoft.com/office/drawing/2014/main" id="{BE8437B6-28B9-E095-D8F4-E7B1DF72C6B4}"/>
                  </a:ext>
                </a:extLst>
              </p:cNvPr>
              <p:cNvSpPr/>
              <p:nvPr/>
            </p:nvSpPr>
            <p:spPr>
              <a:xfrm>
                <a:off x="1222504" y="1516756"/>
                <a:ext cx="219581" cy="109702"/>
              </a:xfrm>
              <a:custGeom>
                <a:avLst/>
                <a:gdLst>
                  <a:gd name="connsiteX0" fmla="*/ 188839 w 219581"/>
                  <a:gd name="connsiteY0" fmla="*/ 109703 h 109702"/>
                  <a:gd name="connsiteX1" fmla="*/ 210210 w 219581"/>
                  <a:gd name="connsiteY1" fmla="*/ 91792 h 109702"/>
                  <a:gd name="connsiteX2" fmla="*/ 219470 w 219581"/>
                  <a:gd name="connsiteY2" fmla="*/ 17911 h 109702"/>
                  <a:gd name="connsiteX3" fmla="*/ 202781 w 219581"/>
                  <a:gd name="connsiteY3" fmla="*/ 0 h 109702"/>
                  <a:gd name="connsiteX4" fmla="*/ 13498 w 219581"/>
                  <a:gd name="connsiteY4" fmla="*/ 0 h 109702"/>
                  <a:gd name="connsiteX5" fmla="*/ 2507 w 219581"/>
                  <a:gd name="connsiteY5" fmla="*/ 5801 h 109702"/>
                  <a:gd name="connsiteX6" fmla="*/ 777 w 219581"/>
                  <a:gd name="connsiteY6" fmla="*/ 17911 h 109702"/>
                  <a:gd name="connsiteX7" fmla="*/ 46368 w 219581"/>
                  <a:gd name="connsiteY7" fmla="*/ 91792 h 109702"/>
                  <a:gd name="connsiteX8" fmla="*/ 88499 w 219581"/>
                  <a:gd name="connsiteY8" fmla="*/ 109703 h 109702"/>
                  <a:gd name="connsiteX9" fmla="*/ 188839 w 219581"/>
                  <a:gd name="connsiteY9" fmla="*/ 109703 h 10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9581" h="109702">
                    <a:moveTo>
                      <a:pt x="188839" y="109703"/>
                    </a:moveTo>
                    <a:cubicBezTo>
                      <a:pt x="199524" y="109703"/>
                      <a:pt x="208988" y="101663"/>
                      <a:pt x="210210" y="91792"/>
                    </a:cubicBezTo>
                    <a:lnTo>
                      <a:pt x="219470" y="17911"/>
                    </a:lnTo>
                    <a:cubicBezTo>
                      <a:pt x="220590" y="8141"/>
                      <a:pt x="213161" y="0"/>
                      <a:pt x="202781" y="0"/>
                    </a:cubicBezTo>
                    <a:lnTo>
                      <a:pt x="13498" y="0"/>
                    </a:lnTo>
                    <a:cubicBezTo>
                      <a:pt x="8919" y="0"/>
                      <a:pt x="5153" y="2035"/>
                      <a:pt x="2507" y="5801"/>
                    </a:cubicBezTo>
                    <a:cubicBezTo>
                      <a:pt x="-138" y="9261"/>
                      <a:pt x="-647" y="13637"/>
                      <a:pt x="777" y="17911"/>
                    </a:cubicBezTo>
                    <a:cubicBezTo>
                      <a:pt x="10038" y="45896"/>
                      <a:pt x="25913" y="71032"/>
                      <a:pt x="46368" y="91792"/>
                    </a:cubicBezTo>
                    <a:cubicBezTo>
                      <a:pt x="57868" y="103597"/>
                      <a:pt x="72013" y="109703"/>
                      <a:pt x="88499" y="109703"/>
                    </a:cubicBezTo>
                    <a:lnTo>
                      <a:pt x="188839" y="109703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7E0A57D7-D09D-B37E-98C2-68229AC8DA8F}"/>
                </a:ext>
              </a:extLst>
            </p:cNvPr>
            <p:cNvGrpSpPr/>
            <p:nvPr/>
          </p:nvGrpSpPr>
          <p:grpSpPr>
            <a:xfrm>
              <a:off x="1654405" y="1636699"/>
              <a:ext cx="2163341" cy="269596"/>
              <a:chOff x="1629832" y="1262446"/>
              <a:chExt cx="2456327" cy="306108"/>
            </a:xfrm>
            <a:grpFill/>
          </p:grpSpPr>
          <p:sp>
            <p:nvSpPr>
              <p:cNvPr id="32" name="Полилиния: фигура 31">
                <a:extLst>
                  <a:ext uri="{FF2B5EF4-FFF2-40B4-BE49-F238E27FC236}">
                    <a16:creationId xmlns:a16="http://schemas.microsoft.com/office/drawing/2014/main" id="{2EABA55D-3360-E479-A52D-5AF6EEB63837}"/>
                  </a:ext>
                </a:extLst>
              </p:cNvPr>
              <p:cNvSpPr/>
              <p:nvPr/>
            </p:nvSpPr>
            <p:spPr>
              <a:xfrm>
                <a:off x="3855329" y="1322487"/>
                <a:ext cx="230830" cy="246067"/>
              </a:xfrm>
              <a:custGeom>
                <a:avLst/>
                <a:gdLst>
                  <a:gd name="connsiteX0" fmla="*/ 186026 w 230830"/>
                  <a:gd name="connsiteY0" fmla="*/ 160687 h 246067"/>
                  <a:gd name="connsiteX1" fmla="*/ 123136 w 230830"/>
                  <a:gd name="connsiteY1" fmla="*/ 196712 h 246067"/>
                  <a:gd name="connsiteX2" fmla="*/ 49865 w 230830"/>
                  <a:gd name="connsiteY2" fmla="*/ 122525 h 246067"/>
                  <a:gd name="connsiteX3" fmla="*/ 123136 w 230830"/>
                  <a:gd name="connsiteY3" fmla="*/ 49560 h 246067"/>
                  <a:gd name="connsiteX4" fmla="*/ 186332 w 230830"/>
                  <a:gd name="connsiteY4" fmla="*/ 85076 h 246067"/>
                  <a:gd name="connsiteX5" fmla="*/ 192438 w 230830"/>
                  <a:gd name="connsiteY5" fmla="*/ 86806 h 246067"/>
                  <a:gd name="connsiteX6" fmla="*/ 228157 w 230830"/>
                  <a:gd name="connsiteY6" fmla="*/ 68386 h 246067"/>
                  <a:gd name="connsiteX7" fmla="*/ 230498 w 230830"/>
                  <a:gd name="connsiteY7" fmla="*/ 65537 h 246067"/>
                  <a:gd name="connsiteX8" fmla="*/ 230193 w 230830"/>
                  <a:gd name="connsiteY8" fmla="*/ 61771 h 246067"/>
                  <a:gd name="connsiteX9" fmla="*/ 123136 w 230830"/>
                  <a:gd name="connsiteY9" fmla="*/ 0 h 246067"/>
                  <a:gd name="connsiteX10" fmla="*/ 0 w 230830"/>
                  <a:gd name="connsiteY10" fmla="*/ 122627 h 246067"/>
                  <a:gd name="connsiteX11" fmla="*/ 123136 w 230830"/>
                  <a:gd name="connsiteY11" fmla="*/ 246068 h 246067"/>
                  <a:gd name="connsiteX12" fmla="*/ 230193 w 230830"/>
                  <a:gd name="connsiteY12" fmla="*/ 184602 h 246067"/>
                  <a:gd name="connsiteX13" fmla="*/ 230498 w 230830"/>
                  <a:gd name="connsiteY13" fmla="*/ 181142 h 246067"/>
                  <a:gd name="connsiteX14" fmla="*/ 228157 w 230830"/>
                  <a:gd name="connsiteY14" fmla="*/ 178292 h 246067"/>
                  <a:gd name="connsiteX15" fmla="*/ 192438 w 230830"/>
                  <a:gd name="connsiteY15" fmla="*/ 158957 h 246067"/>
                  <a:gd name="connsiteX16" fmla="*/ 186128 w 230830"/>
                  <a:gd name="connsiteY16" fmla="*/ 160687 h 246067"/>
                  <a:gd name="connsiteX17" fmla="*/ 186128 w 230830"/>
                  <a:gd name="connsiteY17" fmla="*/ 160687 h 246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0830" h="246067">
                    <a:moveTo>
                      <a:pt x="186026" y="160687"/>
                    </a:moveTo>
                    <a:cubicBezTo>
                      <a:pt x="173306" y="182363"/>
                      <a:pt x="150307" y="196712"/>
                      <a:pt x="123136" y="196712"/>
                    </a:cubicBezTo>
                    <a:cubicBezTo>
                      <a:pt x="83040" y="196712"/>
                      <a:pt x="49865" y="163536"/>
                      <a:pt x="49865" y="122525"/>
                    </a:cubicBezTo>
                    <a:cubicBezTo>
                      <a:pt x="49865" y="81514"/>
                      <a:pt x="83040" y="49560"/>
                      <a:pt x="123136" y="49560"/>
                    </a:cubicBezTo>
                    <a:cubicBezTo>
                      <a:pt x="150205" y="49560"/>
                      <a:pt x="173306" y="64010"/>
                      <a:pt x="186332" y="85076"/>
                    </a:cubicBezTo>
                    <a:cubicBezTo>
                      <a:pt x="187451" y="87416"/>
                      <a:pt x="190097" y="87925"/>
                      <a:pt x="192438" y="86806"/>
                    </a:cubicBezTo>
                    <a:lnTo>
                      <a:pt x="228157" y="68386"/>
                    </a:lnTo>
                    <a:cubicBezTo>
                      <a:pt x="229276" y="67470"/>
                      <a:pt x="230193" y="66656"/>
                      <a:pt x="230498" y="65537"/>
                    </a:cubicBezTo>
                    <a:cubicBezTo>
                      <a:pt x="231108" y="64112"/>
                      <a:pt x="230803" y="62891"/>
                      <a:pt x="230193" y="61771"/>
                    </a:cubicBezTo>
                    <a:cubicBezTo>
                      <a:pt x="209127" y="24831"/>
                      <a:pt x="169032" y="0"/>
                      <a:pt x="123136" y="0"/>
                    </a:cubicBezTo>
                    <a:cubicBezTo>
                      <a:pt x="55360" y="0"/>
                      <a:pt x="0" y="55360"/>
                      <a:pt x="0" y="122627"/>
                    </a:cubicBezTo>
                    <a:cubicBezTo>
                      <a:pt x="0" y="189893"/>
                      <a:pt x="55360" y="246068"/>
                      <a:pt x="123136" y="246068"/>
                    </a:cubicBezTo>
                    <a:cubicBezTo>
                      <a:pt x="169337" y="246068"/>
                      <a:pt x="209127" y="221542"/>
                      <a:pt x="230193" y="184602"/>
                    </a:cubicBezTo>
                    <a:cubicBezTo>
                      <a:pt x="230803" y="183482"/>
                      <a:pt x="231108" y="182261"/>
                      <a:pt x="230498" y="181142"/>
                    </a:cubicBezTo>
                    <a:cubicBezTo>
                      <a:pt x="230193" y="179717"/>
                      <a:pt x="229378" y="178801"/>
                      <a:pt x="228157" y="178292"/>
                    </a:cubicBezTo>
                    <a:lnTo>
                      <a:pt x="192438" y="158957"/>
                    </a:lnTo>
                    <a:cubicBezTo>
                      <a:pt x="190402" y="157838"/>
                      <a:pt x="187553" y="158652"/>
                      <a:pt x="186128" y="160687"/>
                    </a:cubicBezTo>
                    <a:lnTo>
                      <a:pt x="186128" y="160687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3" name="Полилиния: фигура 32">
                <a:extLst>
                  <a:ext uri="{FF2B5EF4-FFF2-40B4-BE49-F238E27FC236}">
                    <a16:creationId xmlns:a16="http://schemas.microsoft.com/office/drawing/2014/main" id="{D51DB184-87BB-BC08-A713-3E6E3B97D255}"/>
                  </a:ext>
                </a:extLst>
              </p:cNvPr>
              <p:cNvSpPr/>
              <p:nvPr/>
            </p:nvSpPr>
            <p:spPr>
              <a:xfrm>
                <a:off x="3554309" y="1330221"/>
                <a:ext cx="270898" cy="230803"/>
              </a:xfrm>
              <a:custGeom>
                <a:avLst/>
                <a:gdLst>
                  <a:gd name="connsiteX0" fmla="*/ 4681 w 270898"/>
                  <a:gd name="connsiteY0" fmla="*/ 230803 h 230803"/>
                  <a:gd name="connsiteX1" fmla="*/ 45082 w 270898"/>
                  <a:gd name="connsiteY1" fmla="*/ 230803 h 230803"/>
                  <a:gd name="connsiteX2" fmla="*/ 49967 w 270898"/>
                  <a:gd name="connsiteY2" fmla="*/ 225918 h 230803"/>
                  <a:gd name="connsiteX3" fmla="*/ 49967 w 270898"/>
                  <a:gd name="connsiteY3" fmla="*/ 85686 h 230803"/>
                  <a:gd name="connsiteX4" fmla="*/ 113163 w 270898"/>
                  <a:gd name="connsiteY4" fmla="*/ 230803 h 230803"/>
                  <a:gd name="connsiteX5" fmla="*/ 157837 w 270898"/>
                  <a:gd name="connsiteY5" fmla="*/ 230803 h 230803"/>
                  <a:gd name="connsiteX6" fmla="*/ 221033 w 270898"/>
                  <a:gd name="connsiteY6" fmla="*/ 84261 h 230803"/>
                  <a:gd name="connsiteX7" fmla="*/ 221033 w 270898"/>
                  <a:gd name="connsiteY7" fmla="*/ 225918 h 230803"/>
                  <a:gd name="connsiteX8" fmla="*/ 225613 w 270898"/>
                  <a:gd name="connsiteY8" fmla="*/ 230803 h 230803"/>
                  <a:gd name="connsiteX9" fmla="*/ 266014 w 270898"/>
                  <a:gd name="connsiteY9" fmla="*/ 230803 h 230803"/>
                  <a:gd name="connsiteX10" fmla="*/ 270898 w 270898"/>
                  <a:gd name="connsiteY10" fmla="*/ 225918 h 230803"/>
                  <a:gd name="connsiteX11" fmla="*/ 270898 w 270898"/>
                  <a:gd name="connsiteY11" fmla="*/ 4579 h 230803"/>
                  <a:gd name="connsiteX12" fmla="*/ 266014 w 270898"/>
                  <a:gd name="connsiteY12" fmla="*/ 0 h 230803"/>
                  <a:gd name="connsiteX13" fmla="*/ 212892 w 270898"/>
                  <a:gd name="connsiteY13" fmla="*/ 0 h 230803"/>
                  <a:gd name="connsiteX14" fmla="*/ 205667 w 270898"/>
                  <a:gd name="connsiteY14" fmla="*/ 4579 h 230803"/>
                  <a:gd name="connsiteX15" fmla="*/ 135246 w 270898"/>
                  <a:gd name="connsiteY15" fmla="*/ 163231 h 230803"/>
                  <a:gd name="connsiteX16" fmla="*/ 65435 w 270898"/>
                  <a:gd name="connsiteY16" fmla="*/ 4579 h 230803"/>
                  <a:gd name="connsiteX17" fmla="*/ 58210 w 270898"/>
                  <a:gd name="connsiteY17" fmla="*/ 0 h 230803"/>
                  <a:gd name="connsiteX18" fmla="*/ 4579 w 270898"/>
                  <a:gd name="connsiteY18" fmla="*/ 0 h 230803"/>
                  <a:gd name="connsiteX19" fmla="*/ 0 w 270898"/>
                  <a:gd name="connsiteY19" fmla="*/ 4579 h 230803"/>
                  <a:gd name="connsiteX20" fmla="*/ 0 w 270898"/>
                  <a:gd name="connsiteY20" fmla="*/ 225817 h 230803"/>
                  <a:gd name="connsiteX21" fmla="*/ 4579 w 270898"/>
                  <a:gd name="connsiteY21" fmla="*/ 230701 h 230803"/>
                  <a:gd name="connsiteX22" fmla="*/ 4579 w 270898"/>
                  <a:gd name="connsiteY22" fmla="*/ 230701 h 230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70898" h="230803">
                    <a:moveTo>
                      <a:pt x="4681" y="230803"/>
                    </a:moveTo>
                    <a:lnTo>
                      <a:pt x="45082" y="230803"/>
                    </a:lnTo>
                    <a:cubicBezTo>
                      <a:pt x="47728" y="230803"/>
                      <a:pt x="49967" y="228462"/>
                      <a:pt x="49967" y="225918"/>
                    </a:cubicBezTo>
                    <a:lnTo>
                      <a:pt x="49967" y="85686"/>
                    </a:lnTo>
                    <a:lnTo>
                      <a:pt x="113163" y="230803"/>
                    </a:lnTo>
                    <a:lnTo>
                      <a:pt x="157837" y="230803"/>
                    </a:lnTo>
                    <a:lnTo>
                      <a:pt x="221033" y="84261"/>
                    </a:lnTo>
                    <a:lnTo>
                      <a:pt x="221033" y="225918"/>
                    </a:lnTo>
                    <a:cubicBezTo>
                      <a:pt x="221033" y="228564"/>
                      <a:pt x="223069" y="230803"/>
                      <a:pt x="225613" y="230803"/>
                    </a:cubicBezTo>
                    <a:lnTo>
                      <a:pt x="266014" y="230803"/>
                    </a:lnTo>
                    <a:cubicBezTo>
                      <a:pt x="268863" y="230803"/>
                      <a:pt x="270898" y="228462"/>
                      <a:pt x="270898" y="225918"/>
                    </a:cubicBezTo>
                    <a:lnTo>
                      <a:pt x="270898" y="4579"/>
                    </a:lnTo>
                    <a:cubicBezTo>
                      <a:pt x="270898" y="1934"/>
                      <a:pt x="268863" y="0"/>
                      <a:pt x="266014" y="0"/>
                    </a:cubicBezTo>
                    <a:lnTo>
                      <a:pt x="212892" y="0"/>
                    </a:lnTo>
                    <a:cubicBezTo>
                      <a:pt x="209737" y="0"/>
                      <a:pt x="206786" y="1730"/>
                      <a:pt x="205667" y="4579"/>
                    </a:cubicBezTo>
                    <a:lnTo>
                      <a:pt x="135246" y="163231"/>
                    </a:lnTo>
                    <a:lnTo>
                      <a:pt x="65435" y="4579"/>
                    </a:lnTo>
                    <a:cubicBezTo>
                      <a:pt x="64316" y="1730"/>
                      <a:pt x="61364" y="0"/>
                      <a:pt x="58210" y="0"/>
                    </a:cubicBezTo>
                    <a:lnTo>
                      <a:pt x="4579" y="0"/>
                    </a:lnTo>
                    <a:cubicBezTo>
                      <a:pt x="1934" y="0"/>
                      <a:pt x="0" y="2035"/>
                      <a:pt x="0" y="4579"/>
                    </a:cubicBezTo>
                    <a:lnTo>
                      <a:pt x="0" y="225817"/>
                    </a:lnTo>
                    <a:cubicBezTo>
                      <a:pt x="0" y="228462"/>
                      <a:pt x="2035" y="230701"/>
                      <a:pt x="4579" y="230701"/>
                    </a:cubicBezTo>
                    <a:lnTo>
                      <a:pt x="4579" y="230701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4" name="Полилиния: фигура 33">
                <a:extLst>
                  <a:ext uri="{FF2B5EF4-FFF2-40B4-BE49-F238E27FC236}">
                    <a16:creationId xmlns:a16="http://schemas.microsoft.com/office/drawing/2014/main" id="{73EC8CF8-3EF5-2380-06ED-212FE79A81C8}"/>
                  </a:ext>
                </a:extLst>
              </p:cNvPr>
              <p:cNvSpPr/>
              <p:nvPr/>
            </p:nvSpPr>
            <p:spPr>
              <a:xfrm>
                <a:off x="3333174" y="1330425"/>
                <a:ext cx="185110" cy="230701"/>
              </a:xfrm>
              <a:custGeom>
                <a:avLst/>
                <a:gdLst>
                  <a:gd name="connsiteX0" fmla="*/ 4885 w 185110"/>
                  <a:gd name="connsiteY0" fmla="*/ 230600 h 230701"/>
                  <a:gd name="connsiteX1" fmla="*/ 180531 w 185110"/>
                  <a:gd name="connsiteY1" fmla="*/ 230600 h 230701"/>
                  <a:gd name="connsiteX2" fmla="*/ 185110 w 185110"/>
                  <a:gd name="connsiteY2" fmla="*/ 225715 h 230701"/>
                  <a:gd name="connsiteX3" fmla="*/ 185110 w 185110"/>
                  <a:gd name="connsiteY3" fmla="*/ 185925 h 230701"/>
                  <a:gd name="connsiteX4" fmla="*/ 180531 w 185110"/>
                  <a:gd name="connsiteY4" fmla="*/ 181345 h 230701"/>
                  <a:gd name="connsiteX5" fmla="*/ 49865 w 185110"/>
                  <a:gd name="connsiteY5" fmla="*/ 181345 h 230701"/>
                  <a:gd name="connsiteX6" fmla="*/ 49865 w 185110"/>
                  <a:gd name="connsiteY6" fmla="*/ 138909 h 230701"/>
                  <a:gd name="connsiteX7" fmla="*/ 142471 w 185110"/>
                  <a:gd name="connsiteY7" fmla="*/ 138909 h 230701"/>
                  <a:gd name="connsiteX8" fmla="*/ 147050 w 185110"/>
                  <a:gd name="connsiteY8" fmla="*/ 134025 h 230701"/>
                  <a:gd name="connsiteX9" fmla="*/ 147050 w 185110"/>
                  <a:gd name="connsiteY9" fmla="*/ 94743 h 230701"/>
                  <a:gd name="connsiteX10" fmla="*/ 142471 w 185110"/>
                  <a:gd name="connsiteY10" fmla="*/ 90164 h 230701"/>
                  <a:gd name="connsiteX11" fmla="*/ 49865 w 185110"/>
                  <a:gd name="connsiteY11" fmla="*/ 90164 h 230701"/>
                  <a:gd name="connsiteX12" fmla="*/ 49865 w 185110"/>
                  <a:gd name="connsiteY12" fmla="*/ 48644 h 230701"/>
                  <a:gd name="connsiteX13" fmla="*/ 180531 w 185110"/>
                  <a:gd name="connsiteY13" fmla="*/ 48644 h 230701"/>
                  <a:gd name="connsiteX14" fmla="*/ 185110 w 185110"/>
                  <a:gd name="connsiteY14" fmla="*/ 44064 h 230701"/>
                  <a:gd name="connsiteX15" fmla="*/ 185110 w 185110"/>
                  <a:gd name="connsiteY15" fmla="*/ 4579 h 230701"/>
                  <a:gd name="connsiteX16" fmla="*/ 180531 w 185110"/>
                  <a:gd name="connsiteY16" fmla="*/ 0 h 230701"/>
                  <a:gd name="connsiteX17" fmla="*/ 4885 w 185110"/>
                  <a:gd name="connsiteY17" fmla="*/ 0 h 230701"/>
                  <a:gd name="connsiteX18" fmla="*/ 0 w 185110"/>
                  <a:gd name="connsiteY18" fmla="*/ 4579 h 230701"/>
                  <a:gd name="connsiteX19" fmla="*/ 0 w 185110"/>
                  <a:gd name="connsiteY19" fmla="*/ 225817 h 230701"/>
                  <a:gd name="connsiteX20" fmla="*/ 4885 w 185110"/>
                  <a:gd name="connsiteY20" fmla="*/ 230701 h 230701"/>
                  <a:gd name="connsiteX21" fmla="*/ 4885 w 185110"/>
                  <a:gd name="connsiteY21" fmla="*/ 230701 h 230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85110" h="230701">
                    <a:moveTo>
                      <a:pt x="4885" y="230600"/>
                    </a:moveTo>
                    <a:lnTo>
                      <a:pt x="180531" y="230600"/>
                    </a:lnTo>
                    <a:cubicBezTo>
                      <a:pt x="183177" y="230600"/>
                      <a:pt x="185110" y="228259"/>
                      <a:pt x="185110" y="225715"/>
                    </a:cubicBezTo>
                    <a:lnTo>
                      <a:pt x="185110" y="185925"/>
                    </a:lnTo>
                    <a:cubicBezTo>
                      <a:pt x="185110" y="183279"/>
                      <a:pt x="183075" y="181345"/>
                      <a:pt x="180531" y="181345"/>
                    </a:cubicBezTo>
                    <a:lnTo>
                      <a:pt x="49865" y="181345"/>
                    </a:lnTo>
                    <a:lnTo>
                      <a:pt x="49865" y="138909"/>
                    </a:lnTo>
                    <a:lnTo>
                      <a:pt x="142471" y="138909"/>
                    </a:lnTo>
                    <a:cubicBezTo>
                      <a:pt x="145117" y="138909"/>
                      <a:pt x="147050" y="136569"/>
                      <a:pt x="147050" y="134025"/>
                    </a:cubicBezTo>
                    <a:lnTo>
                      <a:pt x="147050" y="94743"/>
                    </a:lnTo>
                    <a:cubicBezTo>
                      <a:pt x="147050" y="92097"/>
                      <a:pt x="145015" y="90164"/>
                      <a:pt x="142471" y="90164"/>
                    </a:cubicBezTo>
                    <a:lnTo>
                      <a:pt x="49865" y="90164"/>
                    </a:lnTo>
                    <a:lnTo>
                      <a:pt x="49865" y="48644"/>
                    </a:lnTo>
                    <a:lnTo>
                      <a:pt x="180531" y="48644"/>
                    </a:lnTo>
                    <a:cubicBezTo>
                      <a:pt x="183177" y="48644"/>
                      <a:pt x="185110" y="46608"/>
                      <a:pt x="185110" y="44064"/>
                    </a:cubicBezTo>
                    <a:lnTo>
                      <a:pt x="185110" y="4579"/>
                    </a:lnTo>
                    <a:cubicBezTo>
                      <a:pt x="185110" y="1934"/>
                      <a:pt x="183075" y="0"/>
                      <a:pt x="180531" y="0"/>
                    </a:cubicBezTo>
                    <a:lnTo>
                      <a:pt x="4885" y="0"/>
                    </a:lnTo>
                    <a:cubicBezTo>
                      <a:pt x="2239" y="0"/>
                      <a:pt x="0" y="2035"/>
                      <a:pt x="0" y="4579"/>
                    </a:cubicBezTo>
                    <a:lnTo>
                      <a:pt x="0" y="225817"/>
                    </a:lnTo>
                    <a:cubicBezTo>
                      <a:pt x="0" y="228462"/>
                      <a:pt x="2341" y="230701"/>
                      <a:pt x="4885" y="230701"/>
                    </a:cubicBezTo>
                    <a:lnTo>
                      <a:pt x="4885" y="230701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5" name="Полилиния: фигура 34">
                <a:extLst>
                  <a:ext uri="{FF2B5EF4-FFF2-40B4-BE49-F238E27FC236}">
                    <a16:creationId xmlns:a16="http://schemas.microsoft.com/office/drawing/2014/main" id="{1FD584C4-12AF-8CB4-AC71-7BFBF2EADA54}"/>
                  </a:ext>
                </a:extLst>
              </p:cNvPr>
              <p:cNvSpPr/>
              <p:nvPr/>
            </p:nvSpPr>
            <p:spPr>
              <a:xfrm>
                <a:off x="3092907" y="1330323"/>
                <a:ext cx="210246" cy="230701"/>
              </a:xfrm>
              <a:custGeom>
                <a:avLst/>
                <a:gdLst>
                  <a:gd name="connsiteX0" fmla="*/ 85381 w 210246"/>
                  <a:gd name="connsiteY0" fmla="*/ 230701 h 230701"/>
                  <a:gd name="connsiteX1" fmla="*/ 125476 w 210246"/>
                  <a:gd name="connsiteY1" fmla="*/ 230701 h 230701"/>
                  <a:gd name="connsiteX2" fmla="*/ 130056 w 210246"/>
                  <a:gd name="connsiteY2" fmla="*/ 225817 h 230701"/>
                  <a:gd name="connsiteX3" fmla="*/ 130056 w 210246"/>
                  <a:gd name="connsiteY3" fmla="*/ 48949 h 230701"/>
                  <a:gd name="connsiteX4" fmla="*/ 205667 w 210246"/>
                  <a:gd name="connsiteY4" fmla="*/ 48949 h 230701"/>
                  <a:gd name="connsiteX5" fmla="*/ 210246 w 210246"/>
                  <a:gd name="connsiteY5" fmla="*/ 44370 h 230701"/>
                  <a:gd name="connsiteX6" fmla="*/ 210246 w 210246"/>
                  <a:gd name="connsiteY6" fmla="*/ 4579 h 230701"/>
                  <a:gd name="connsiteX7" fmla="*/ 205667 w 210246"/>
                  <a:gd name="connsiteY7" fmla="*/ 0 h 230701"/>
                  <a:gd name="connsiteX8" fmla="*/ 4579 w 210246"/>
                  <a:gd name="connsiteY8" fmla="*/ 0 h 230701"/>
                  <a:gd name="connsiteX9" fmla="*/ 0 w 210246"/>
                  <a:gd name="connsiteY9" fmla="*/ 4579 h 230701"/>
                  <a:gd name="connsiteX10" fmla="*/ 0 w 210246"/>
                  <a:gd name="connsiteY10" fmla="*/ 44370 h 230701"/>
                  <a:gd name="connsiteX11" fmla="*/ 4579 w 210246"/>
                  <a:gd name="connsiteY11" fmla="*/ 48949 h 230701"/>
                  <a:gd name="connsiteX12" fmla="*/ 80700 w 210246"/>
                  <a:gd name="connsiteY12" fmla="*/ 48949 h 230701"/>
                  <a:gd name="connsiteX13" fmla="*/ 80700 w 210246"/>
                  <a:gd name="connsiteY13" fmla="*/ 225817 h 230701"/>
                  <a:gd name="connsiteX14" fmla="*/ 85279 w 210246"/>
                  <a:gd name="connsiteY14" fmla="*/ 230701 h 230701"/>
                  <a:gd name="connsiteX15" fmla="*/ 85279 w 210246"/>
                  <a:gd name="connsiteY15" fmla="*/ 230701 h 230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10246" h="230701">
                    <a:moveTo>
                      <a:pt x="85381" y="230701"/>
                    </a:moveTo>
                    <a:lnTo>
                      <a:pt x="125476" y="230701"/>
                    </a:lnTo>
                    <a:cubicBezTo>
                      <a:pt x="128122" y="230701"/>
                      <a:pt x="130056" y="228361"/>
                      <a:pt x="130056" y="225817"/>
                    </a:cubicBezTo>
                    <a:lnTo>
                      <a:pt x="130056" y="48949"/>
                    </a:lnTo>
                    <a:lnTo>
                      <a:pt x="205667" y="48949"/>
                    </a:lnTo>
                    <a:cubicBezTo>
                      <a:pt x="208313" y="48949"/>
                      <a:pt x="210246" y="46914"/>
                      <a:pt x="210246" y="44370"/>
                    </a:cubicBezTo>
                    <a:lnTo>
                      <a:pt x="210246" y="4579"/>
                    </a:lnTo>
                    <a:cubicBezTo>
                      <a:pt x="210246" y="1934"/>
                      <a:pt x="208211" y="0"/>
                      <a:pt x="205667" y="0"/>
                    </a:cubicBezTo>
                    <a:lnTo>
                      <a:pt x="4579" y="0"/>
                    </a:lnTo>
                    <a:cubicBezTo>
                      <a:pt x="1934" y="0"/>
                      <a:pt x="0" y="2035"/>
                      <a:pt x="0" y="4579"/>
                    </a:cubicBezTo>
                    <a:lnTo>
                      <a:pt x="0" y="44370"/>
                    </a:lnTo>
                    <a:cubicBezTo>
                      <a:pt x="0" y="47015"/>
                      <a:pt x="2035" y="48949"/>
                      <a:pt x="4579" y="48949"/>
                    </a:cubicBezTo>
                    <a:lnTo>
                      <a:pt x="80700" y="48949"/>
                    </a:lnTo>
                    <a:lnTo>
                      <a:pt x="80700" y="225817"/>
                    </a:lnTo>
                    <a:cubicBezTo>
                      <a:pt x="80700" y="228462"/>
                      <a:pt x="82735" y="230701"/>
                      <a:pt x="85279" y="230701"/>
                    </a:cubicBezTo>
                    <a:lnTo>
                      <a:pt x="85279" y="230701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олилиния: фигура 35">
                <a:extLst>
                  <a:ext uri="{FF2B5EF4-FFF2-40B4-BE49-F238E27FC236}">
                    <a16:creationId xmlns:a16="http://schemas.microsoft.com/office/drawing/2014/main" id="{DAD8E8BB-674D-44B8-2596-550E712099D4}"/>
                  </a:ext>
                </a:extLst>
              </p:cNvPr>
              <p:cNvSpPr/>
              <p:nvPr/>
            </p:nvSpPr>
            <p:spPr>
              <a:xfrm>
                <a:off x="2844804" y="1322487"/>
                <a:ext cx="230830" cy="246067"/>
              </a:xfrm>
              <a:custGeom>
                <a:avLst/>
                <a:gdLst>
                  <a:gd name="connsiteX0" fmla="*/ 186026 w 230830"/>
                  <a:gd name="connsiteY0" fmla="*/ 160687 h 246067"/>
                  <a:gd name="connsiteX1" fmla="*/ 123136 w 230830"/>
                  <a:gd name="connsiteY1" fmla="*/ 196712 h 246067"/>
                  <a:gd name="connsiteX2" fmla="*/ 49865 w 230830"/>
                  <a:gd name="connsiteY2" fmla="*/ 122525 h 246067"/>
                  <a:gd name="connsiteX3" fmla="*/ 123136 w 230830"/>
                  <a:gd name="connsiteY3" fmla="*/ 49560 h 246067"/>
                  <a:gd name="connsiteX4" fmla="*/ 186332 w 230830"/>
                  <a:gd name="connsiteY4" fmla="*/ 85076 h 246067"/>
                  <a:gd name="connsiteX5" fmla="*/ 192438 w 230830"/>
                  <a:gd name="connsiteY5" fmla="*/ 86806 h 246067"/>
                  <a:gd name="connsiteX6" fmla="*/ 228157 w 230830"/>
                  <a:gd name="connsiteY6" fmla="*/ 68386 h 246067"/>
                  <a:gd name="connsiteX7" fmla="*/ 230497 w 230830"/>
                  <a:gd name="connsiteY7" fmla="*/ 65537 h 246067"/>
                  <a:gd name="connsiteX8" fmla="*/ 230192 w 230830"/>
                  <a:gd name="connsiteY8" fmla="*/ 61771 h 246067"/>
                  <a:gd name="connsiteX9" fmla="*/ 123136 w 230830"/>
                  <a:gd name="connsiteY9" fmla="*/ 0 h 246067"/>
                  <a:gd name="connsiteX10" fmla="*/ 0 w 230830"/>
                  <a:gd name="connsiteY10" fmla="*/ 122627 h 246067"/>
                  <a:gd name="connsiteX11" fmla="*/ 123136 w 230830"/>
                  <a:gd name="connsiteY11" fmla="*/ 246068 h 246067"/>
                  <a:gd name="connsiteX12" fmla="*/ 230192 w 230830"/>
                  <a:gd name="connsiteY12" fmla="*/ 184602 h 246067"/>
                  <a:gd name="connsiteX13" fmla="*/ 230497 w 230830"/>
                  <a:gd name="connsiteY13" fmla="*/ 181142 h 246067"/>
                  <a:gd name="connsiteX14" fmla="*/ 228157 w 230830"/>
                  <a:gd name="connsiteY14" fmla="*/ 178292 h 246067"/>
                  <a:gd name="connsiteX15" fmla="*/ 192438 w 230830"/>
                  <a:gd name="connsiteY15" fmla="*/ 158957 h 246067"/>
                  <a:gd name="connsiteX16" fmla="*/ 186128 w 230830"/>
                  <a:gd name="connsiteY16" fmla="*/ 160687 h 246067"/>
                  <a:gd name="connsiteX17" fmla="*/ 186128 w 230830"/>
                  <a:gd name="connsiteY17" fmla="*/ 160687 h 246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0830" h="246067">
                    <a:moveTo>
                      <a:pt x="186026" y="160687"/>
                    </a:moveTo>
                    <a:cubicBezTo>
                      <a:pt x="173306" y="182363"/>
                      <a:pt x="150307" y="196712"/>
                      <a:pt x="123136" y="196712"/>
                    </a:cubicBezTo>
                    <a:cubicBezTo>
                      <a:pt x="83040" y="196712"/>
                      <a:pt x="49865" y="163536"/>
                      <a:pt x="49865" y="122525"/>
                    </a:cubicBezTo>
                    <a:cubicBezTo>
                      <a:pt x="49865" y="81514"/>
                      <a:pt x="83040" y="49560"/>
                      <a:pt x="123136" y="49560"/>
                    </a:cubicBezTo>
                    <a:cubicBezTo>
                      <a:pt x="150205" y="49560"/>
                      <a:pt x="173306" y="64010"/>
                      <a:pt x="186332" y="85076"/>
                    </a:cubicBezTo>
                    <a:cubicBezTo>
                      <a:pt x="187451" y="87416"/>
                      <a:pt x="190097" y="87925"/>
                      <a:pt x="192438" y="86806"/>
                    </a:cubicBezTo>
                    <a:lnTo>
                      <a:pt x="228157" y="68386"/>
                    </a:lnTo>
                    <a:cubicBezTo>
                      <a:pt x="229276" y="67470"/>
                      <a:pt x="230192" y="66656"/>
                      <a:pt x="230497" y="65537"/>
                    </a:cubicBezTo>
                    <a:cubicBezTo>
                      <a:pt x="231108" y="64112"/>
                      <a:pt x="230803" y="62891"/>
                      <a:pt x="230192" y="61771"/>
                    </a:cubicBezTo>
                    <a:cubicBezTo>
                      <a:pt x="209127" y="24831"/>
                      <a:pt x="169032" y="0"/>
                      <a:pt x="123136" y="0"/>
                    </a:cubicBezTo>
                    <a:cubicBezTo>
                      <a:pt x="55360" y="0"/>
                      <a:pt x="0" y="55360"/>
                      <a:pt x="0" y="122627"/>
                    </a:cubicBezTo>
                    <a:cubicBezTo>
                      <a:pt x="0" y="189893"/>
                      <a:pt x="55360" y="246068"/>
                      <a:pt x="123136" y="246068"/>
                    </a:cubicBezTo>
                    <a:cubicBezTo>
                      <a:pt x="169337" y="246068"/>
                      <a:pt x="209127" y="221542"/>
                      <a:pt x="230192" y="184602"/>
                    </a:cubicBezTo>
                    <a:cubicBezTo>
                      <a:pt x="230803" y="183482"/>
                      <a:pt x="231108" y="182261"/>
                      <a:pt x="230497" y="181142"/>
                    </a:cubicBezTo>
                    <a:cubicBezTo>
                      <a:pt x="230192" y="179717"/>
                      <a:pt x="229378" y="178801"/>
                      <a:pt x="228157" y="178292"/>
                    </a:cubicBezTo>
                    <a:lnTo>
                      <a:pt x="192438" y="158957"/>
                    </a:lnTo>
                    <a:cubicBezTo>
                      <a:pt x="190402" y="157838"/>
                      <a:pt x="187553" y="158652"/>
                      <a:pt x="186128" y="160687"/>
                    </a:cubicBezTo>
                    <a:lnTo>
                      <a:pt x="186128" y="160687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" name="Полилиния: фигура 36">
                <a:extLst>
                  <a:ext uri="{FF2B5EF4-FFF2-40B4-BE49-F238E27FC236}">
                    <a16:creationId xmlns:a16="http://schemas.microsoft.com/office/drawing/2014/main" id="{02B8E8ED-C388-0933-F922-EB8B3CE30F7B}"/>
                  </a:ext>
                </a:extLst>
              </p:cNvPr>
              <p:cNvSpPr/>
              <p:nvPr/>
            </p:nvSpPr>
            <p:spPr>
              <a:xfrm>
                <a:off x="2599652" y="1330221"/>
                <a:ext cx="215131" cy="230803"/>
              </a:xfrm>
              <a:custGeom>
                <a:avLst/>
                <a:gdLst>
                  <a:gd name="connsiteX0" fmla="*/ 4579 w 215131"/>
                  <a:gd name="connsiteY0" fmla="*/ 230803 h 230803"/>
                  <a:gd name="connsiteX1" fmla="*/ 47829 w 215131"/>
                  <a:gd name="connsiteY1" fmla="*/ 230803 h 230803"/>
                  <a:gd name="connsiteX2" fmla="*/ 56785 w 215131"/>
                  <a:gd name="connsiteY2" fmla="*/ 225918 h 230803"/>
                  <a:gd name="connsiteX3" fmla="*/ 165266 w 215131"/>
                  <a:gd name="connsiteY3" fmla="*/ 73881 h 230803"/>
                  <a:gd name="connsiteX4" fmla="*/ 165266 w 215131"/>
                  <a:gd name="connsiteY4" fmla="*/ 225918 h 230803"/>
                  <a:gd name="connsiteX5" fmla="*/ 169846 w 215131"/>
                  <a:gd name="connsiteY5" fmla="*/ 230803 h 230803"/>
                  <a:gd name="connsiteX6" fmla="*/ 210552 w 215131"/>
                  <a:gd name="connsiteY6" fmla="*/ 230803 h 230803"/>
                  <a:gd name="connsiteX7" fmla="*/ 215131 w 215131"/>
                  <a:gd name="connsiteY7" fmla="*/ 225918 h 230803"/>
                  <a:gd name="connsiteX8" fmla="*/ 215131 w 215131"/>
                  <a:gd name="connsiteY8" fmla="*/ 4579 h 230803"/>
                  <a:gd name="connsiteX9" fmla="*/ 210552 w 215131"/>
                  <a:gd name="connsiteY9" fmla="*/ 0 h 230803"/>
                  <a:gd name="connsiteX10" fmla="*/ 167607 w 215131"/>
                  <a:gd name="connsiteY10" fmla="*/ 0 h 230803"/>
                  <a:gd name="connsiteX11" fmla="*/ 158651 w 215131"/>
                  <a:gd name="connsiteY11" fmla="*/ 4579 h 230803"/>
                  <a:gd name="connsiteX12" fmla="*/ 49865 w 215131"/>
                  <a:gd name="connsiteY12" fmla="*/ 156616 h 230803"/>
                  <a:gd name="connsiteX13" fmla="*/ 49865 w 215131"/>
                  <a:gd name="connsiteY13" fmla="*/ 4579 h 230803"/>
                  <a:gd name="connsiteX14" fmla="*/ 45285 w 215131"/>
                  <a:gd name="connsiteY14" fmla="*/ 0 h 230803"/>
                  <a:gd name="connsiteX15" fmla="*/ 4579 w 215131"/>
                  <a:gd name="connsiteY15" fmla="*/ 0 h 230803"/>
                  <a:gd name="connsiteX16" fmla="*/ 0 w 215131"/>
                  <a:gd name="connsiteY16" fmla="*/ 4579 h 230803"/>
                  <a:gd name="connsiteX17" fmla="*/ 0 w 215131"/>
                  <a:gd name="connsiteY17" fmla="*/ 225817 h 230803"/>
                  <a:gd name="connsiteX18" fmla="*/ 4579 w 215131"/>
                  <a:gd name="connsiteY18" fmla="*/ 230701 h 230803"/>
                  <a:gd name="connsiteX19" fmla="*/ 4579 w 215131"/>
                  <a:gd name="connsiteY19" fmla="*/ 230701 h 230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15131" h="230803">
                    <a:moveTo>
                      <a:pt x="4579" y="230803"/>
                    </a:moveTo>
                    <a:lnTo>
                      <a:pt x="47829" y="230803"/>
                    </a:lnTo>
                    <a:cubicBezTo>
                      <a:pt x="51289" y="230803"/>
                      <a:pt x="54444" y="229073"/>
                      <a:pt x="56785" y="225918"/>
                    </a:cubicBezTo>
                    <a:lnTo>
                      <a:pt x="165266" y="73881"/>
                    </a:lnTo>
                    <a:lnTo>
                      <a:pt x="165266" y="225918"/>
                    </a:lnTo>
                    <a:cubicBezTo>
                      <a:pt x="165266" y="228564"/>
                      <a:pt x="167302" y="230803"/>
                      <a:pt x="169846" y="230803"/>
                    </a:cubicBezTo>
                    <a:lnTo>
                      <a:pt x="210552" y="230803"/>
                    </a:lnTo>
                    <a:cubicBezTo>
                      <a:pt x="213197" y="230803"/>
                      <a:pt x="215131" y="228462"/>
                      <a:pt x="215131" y="225918"/>
                    </a:cubicBezTo>
                    <a:lnTo>
                      <a:pt x="215131" y="4579"/>
                    </a:lnTo>
                    <a:cubicBezTo>
                      <a:pt x="215131" y="1934"/>
                      <a:pt x="213096" y="0"/>
                      <a:pt x="210552" y="0"/>
                    </a:cubicBezTo>
                    <a:lnTo>
                      <a:pt x="167607" y="0"/>
                    </a:lnTo>
                    <a:cubicBezTo>
                      <a:pt x="164147" y="0"/>
                      <a:pt x="160992" y="1425"/>
                      <a:pt x="158651" y="4579"/>
                    </a:cubicBezTo>
                    <a:lnTo>
                      <a:pt x="49865" y="156616"/>
                    </a:lnTo>
                    <a:lnTo>
                      <a:pt x="49865" y="4579"/>
                    </a:lnTo>
                    <a:cubicBezTo>
                      <a:pt x="49865" y="1934"/>
                      <a:pt x="47829" y="0"/>
                      <a:pt x="45285" y="0"/>
                    </a:cubicBezTo>
                    <a:lnTo>
                      <a:pt x="4579" y="0"/>
                    </a:lnTo>
                    <a:cubicBezTo>
                      <a:pt x="1934" y="0"/>
                      <a:pt x="0" y="2035"/>
                      <a:pt x="0" y="4579"/>
                    </a:cubicBezTo>
                    <a:lnTo>
                      <a:pt x="0" y="225817"/>
                    </a:lnTo>
                    <a:cubicBezTo>
                      <a:pt x="0" y="228462"/>
                      <a:pt x="2035" y="230701"/>
                      <a:pt x="4579" y="230701"/>
                    </a:cubicBezTo>
                    <a:lnTo>
                      <a:pt x="4579" y="230701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8" name="Полилиния: фигура 37">
                <a:extLst>
                  <a:ext uri="{FF2B5EF4-FFF2-40B4-BE49-F238E27FC236}">
                    <a16:creationId xmlns:a16="http://schemas.microsoft.com/office/drawing/2014/main" id="{5D76B855-A8E9-1B65-4ED8-6AEFF2DFF011}"/>
                  </a:ext>
                </a:extLst>
              </p:cNvPr>
              <p:cNvSpPr/>
              <p:nvPr/>
            </p:nvSpPr>
            <p:spPr>
              <a:xfrm>
                <a:off x="2339439" y="1322487"/>
                <a:ext cx="230617" cy="246067"/>
              </a:xfrm>
              <a:custGeom>
                <a:avLst/>
                <a:gdLst>
                  <a:gd name="connsiteX0" fmla="*/ 186026 w 230617"/>
                  <a:gd name="connsiteY0" fmla="*/ 160687 h 246067"/>
                  <a:gd name="connsiteX1" fmla="*/ 123136 w 230617"/>
                  <a:gd name="connsiteY1" fmla="*/ 196712 h 246067"/>
                  <a:gd name="connsiteX2" fmla="*/ 49865 w 230617"/>
                  <a:gd name="connsiteY2" fmla="*/ 122525 h 246067"/>
                  <a:gd name="connsiteX3" fmla="*/ 123136 w 230617"/>
                  <a:gd name="connsiteY3" fmla="*/ 49560 h 246067"/>
                  <a:gd name="connsiteX4" fmla="*/ 186026 w 230617"/>
                  <a:gd name="connsiteY4" fmla="*/ 85076 h 246067"/>
                  <a:gd name="connsiteX5" fmla="*/ 192336 w 230617"/>
                  <a:gd name="connsiteY5" fmla="*/ 86806 h 246067"/>
                  <a:gd name="connsiteX6" fmla="*/ 227852 w 230617"/>
                  <a:gd name="connsiteY6" fmla="*/ 68386 h 246067"/>
                  <a:gd name="connsiteX7" fmla="*/ 230498 w 230617"/>
                  <a:gd name="connsiteY7" fmla="*/ 65537 h 246067"/>
                  <a:gd name="connsiteX8" fmla="*/ 229887 w 230617"/>
                  <a:gd name="connsiteY8" fmla="*/ 61771 h 246067"/>
                  <a:gd name="connsiteX9" fmla="*/ 123136 w 230617"/>
                  <a:gd name="connsiteY9" fmla="*/ 0 h 246067"/>
                  <a:gd name="connsiteX10" fmla="*/ 0 w 230617"/>
                  <a:gd name="connsiteY10" fmla="*/ 122627 h 246067"/>
                  <a:gd name="connsiteX11" fmla="*/ 123136 w 230617"/>
                  <a:gd name="connsiteY11" fmla="*/ 246068 h 246067"/>
                  <a:gd name="connsiteX12" fmla="*/ 229887 w 230617"/>
                  <a:gd name="connsiteY12" fmla="*/ 184602 h 246067"/>
                  <a:gd name="connsiteX13" fmla="*/ 230498 w 230617"/>
                  <a:gd name="connsiteY13" fmla="*/ 181142 h 246067"/>
                  <a:gd name="connsiteX14" fmla="*/ 228157 w 230617"/>
                  <a:gd name="connsiteY14" fmla="*/ 178292 h 246067"/>
                  <a:gd name="connsiteX15" fmla="*/ 192437 w 230617"/>
                  <a:gd name="connsiteY15" fmla="*/ 158957 h 246067"/>
                  <a:gd name="connsiteX16" fmla="*/ 186128 w 230617"/>
                  <a:gd name="connsiteY16" fmla="*/ 160687 h 246067"/>
                  <a:gd name="connsiteX17" fmla="*/ 186128 w 230617"/>
                  <a:gd name="connsiteY17" fmla="*/ 160687 h 246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0617" h="246067">
                    <a:moveTo>
                      <a:pt x="186026" y="160687"/>
                    </a:moveTo>
                    <a:cubicBezTo>
                      <a:pt x="173000" y="182363"/>
                      <a:pt x="150001" y="196712"/>
                      <a:pt x="123136" y="196712"/>
                    </a:cubicBezTo>
                    <a:cubicBezTo>
                      <a:pt x="82735" y="196712"/>
                      <a:pt x="49865" y="163536"/>
                      <a:pt x="49865" y="122525"/>
                    </a:cubicBezTo>
                    <a:cubicBezTo>
                      <a:pt x="49865" y="81514"/>
                      <a:pt x="82735" y="49560"/>
                      <a:pt x="123136" y="49560"/>
                    </a:cubicBezTo>
                    <a:cubicBezTo>
                      <a:pt x="150001" y="49560"/>
                      <a:pt x="173000" y="64010"/>
                      <a:pt x="186026" y="85076"/>
                    </a:cubicBezTo>
                    <a:cubicBezTo>
                      <a:pt x="187146" y="87416"/>
                      <a:pt x="190097" y="87925"/>
                      <a:pt x="192336" y="86806"/>
                    </a:cubicBezTo>
                    <a:lnTo>
                      <a:pt x="227852" y="68386"/>
                    </a:lnTo>
                    <a:cubicBezTo>
                      <a:pt x="229276" y="67470"/>
                      <a:pt x="229887" y="66656"/>
                      <a:pt x="230498" y="65537"/>
                    </a:cubicBezTo>
                    <a:cubicBezTo>
                      <a:pt x="230803" y="64112"/>
                      <a:pt x="230498" y="62891"/>
                      <a:pt x="229887" y="61771"/>
                    </a:cubicBezTo>
                    <a:cubicBezTo>
                      <a:pt x="208822" y="24831"/>
                      <a:pt x="169031" y="0"/>
                      <a:pt x="123136" y="0"/>
                    </a:cubicBezTo>
                    <a:cubicBezTo>
                      <a:pt x="55360" y="0"/>
                      <a:pt x="0" y="55360"/>
                      <a:pt x="0" y="122627"/>
                    </a:cubicBezTo>
                    <a:cubicBezTo>
                      <a:pt x="0" y="189893"/>
                      <a:pt x="55360" y="246068"/>
                      <a:pt x="123136" y="246068"/>
                    </a:cubicBezTo>
                    <a:cubicBezTo>
                      <a:pt x="169337" y="246068"/>
                      <a:pt x="208822" y="221542"/>
                      <a:pt x="229887" y="184602"/>
                    </a:cubicBezTo>
                    <a:cubicBezTo>
                      <a:pt x="230498" y="183482"/>
                      <a:pt x="230803" y="182261"/>
                      <a:pt x="230498" y="181142"/>
                    </a:cubicBezTo>
                    <a:cubicBezTo>
                      <a:pt x="229887" y="179717"/>
                      <a:pt x="229378" y="178801"/>
                      <a:pt x="228157" y="178292"/>
                    </a:cubicBezTo>
                    <a:lnTo>
                      <a:pt x="192437" y="158957"/>
                    </a:lnTo>
                    <a:cubicBezTo>
                      <a:pt x="190097" y="157838"/>
                      <a:pt x="187247" y="158652"/>
                      <a:pt x="186128" y="160687"/>
                    </a:cubicBezTo>
                    <a:lnTo>
                      <a:pt x="186128" y="160687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9" name="Полилиния: фигура 38">
                <a:extLst>
                  <a:ext uri="{FF2B5EF4-FFF2-40B4-BE49-F238E27FC236}">
                    <a16:creationId xmlns:a16="http://schemas.microsoft.com/office/drawing/2014/main" id="{208B7B47-2E9E-5564-ED09-04D80F9151BC}"/>
                  </a:ext>
                </a:extLst>
              </p:cNvPr>
              <p:cNvSpPr/>
              <p:nvPr/>
            </p:nvSpPr>
            <p:spPr>
              <a:xfrm>
                <a:off x="1629832" y="1330221"/>
                <a:ext cx="210671" cy="230803"/>
              </a:xfrm>
              <a:custGeom>
                <a:avLst/>
                <a:gdLst>
                  <a:gd name="connsiteX0" fmla="*/ 4885 w 210671"/>
                  <a:gd name="connsiteY0" fmla="*/ 230803 h 230803"/>
                  <a:gd name="connsiteX1" fmla="*/ 45285 w 210671"/>
                  <a:gd name="connsiteY1" fmla="*/ 230803 h 230803"/>
                  <a:gd name="connsiteX2" fmla="*/ 49865 w 210671"/>
                  <a:gd name="connsiteY2" fmla="*/ 225918 h 230803"/>
                  <a:gd name="connsiteX3" fmla="*/ 49865 w 210671"/>
                  <a:gd name="connsiteY3" fmla="*/ 140232 h 230803"/>
                  <a:gd name="connsiteX4" fmla="*/ 90876 w 210671"/>
                  <a:gd name="connsiteY4" fmla="*/ 140232 h 230803"/>
                  <a:gd name="connsiteX5" fmla="*/ 149696 w 210671"/>
                  <a:gd name="connsiteY5" fmla="*/ 225918 h 230803"/>
                  <a:gd name="connsiteX6" fmla="*/ 158957 w 210671"/>
                  <a:gd name="connsiteY6" fmla="*/ 230803 h 230803"/>
                  <a:gd name="connsiteX7" fmla="*/ 207397 w 210671"/>
                  <a:gd name="connsiteY7" fmla="*/ 230803 h 230803"/>
                  <a:gd name="connsiteX8" fmla="*/ 210246 w 210671"/>
                  <a:gd name="connsiteY8" fmla="*/ 229073 h 230803"/>
                  <a:gd name="connsiteX9" fmla="*/ 209941 w 210671"/>
                  <a:gd name="connsiteY9" fmla="*/ 225918 h 230803"/>
                  <a:gd name="connsiteX10" fmla="*/ 133821 w 210671"/>
                  <a:gd name="connsiteY10" fmla="*/ 114893 h 230803"/>
                  <a:gd name="connsiteX11" fmla="*/ 209941 w 210671"/>
                  <a:gd name="connsiteY11" fmla="*/ 4681 h 230803"/>
                  <a:gd name="connsiteX12" fmla="*/ 210246 w 210671"/>
                  <a:gd name="connsiteY12" fmla="*/ 1526 h 230803"/>
                  <a:gd name="connsiteX13" fmla="*/ 207397 w 210671"/>
                  <a:gd name="connsiteY13" fmla="*/ 102 h 230803"/>
                  <a:gd name="connsiteX14" fmla="*/ 158957 w 210671"/>
                  <a:gd name="connsiteY14" fmla="*/ 102 h 230803"/>
                  <a:gd name="connsiteX15" fmla="*/ 149696 w 210671"/>
                  <a:gd name="connsiteY15" fmla="*/ 4681 h 230803"/>
                  <a:gd name="connsiteX16" fmla="*/ 90876 w 210671"/>
                  <a:gd name="connsiteY16" fmla="*/ 90367 h 230803"/>
                  <a:gd name="connsiteX17" fmla="*/ 49865 w 210671"/>
                  <a:gd name="connsiteY17" fmla="*/ 90367 h 230803"/>
                  <a:gd name="connsiteX18" fmla="*/ 49865 w 210671"/>
                  <a:gd name="connsiteY18" fmla="*/ 4579 h 230803"/>
                  <a:gd name="connsiteX19" fmla="*/ 45285 w 210671"/>
                  <a:gd name="connsiteY19" fmla="*/ 0 h 230803"/>
                  <a:gd name="connsiteX20" fmla="*/ 4885 w 210671"/>
                  <a:gd name="connsiteY20" fmla="*/ 0 h 230803"/>
                  <a:gd name="connsiteX21" fmla="*/ 0 w 210671"/>
                  <a:gd name="connsiteY21" fmla="*/ 4579 h 230803"/>
                  <a:gd name="connsiteX22" fmla="*/ 0 w 210671"/>
                  <a:gd name="connsiteY22" fmla="*/ 225817 h 230803"/>
                  <a:gd name="connsiteX23" fmla="*/ 4885 w 210671"/>
                  <a:gd name="connsiteY23" fmla="*/ 230701 h 230803"/>
                  <a:gd name="connsiteX24" fmla="*/ 4885 w 210671"/>
                  <a:gd name="connsiteY24" fmla="*/ 230701 h 230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10671" h="230803">
                    <a:moveTo>
                      <a:pt x="4885" y="230803"/>
                    </a:moveTo>
                    <a:lnTo>
                      <a:pt x="45285" y="230803"/>
                    </a:lnTo>
                    <a:cubicBezTo>
                      <a:pt x="47931" y="230803"/>
                      <a:pt x="49865" y="228462"/>
                      <a:pt x="49865" y="225918"/>
                    </a:cubicBezTo>
                    <a:lnTo>
                      <a:pt x="49865" y="140232"/>
                    </a:lnTo>
                    <a:lnTo>
                      <a:pt x="90876" y="140232"/>
                    </a:lnTo>
                    <a:lnTo>
                      <a:pt x="149696" y="225918"/>
                    </a:lnTo>
                    <a:cubicBezTo>
                      <a:pt x="152037" y="229073"/>
                      <a:pt x="155192" y="230803"/>
                      <a:pt x="158957" y="230803"/>
                    </a:cubicBezTo>
                    <a:lnTo>
                      <a:pt x="207397" y="230803"/>
                    </a:lnTo>
                    <a:cubicBezTo>
                      <a:pt x="208822" y="230803"/>
                      <a:pt x="209738" y="229887"/>
                      <a:pt x="210246" y="229073"/>
                    </a:cubicBezTo>
                    <a:cubicBezTo>
                      <a:pt x="210857" y="227954"/>
                      <a:pt x="210857" y="226732"/>
                      <a:pt x="209941" y="225918"/>
                    </a:cubicBezTo>
                    <a:lnTo>
                      <a:pt x="133821" y="114893"/>
                    </a:lnTo>
                    <a:lnTo>
                      <a:pt x="209941" y="4681"/>
                    </a:lnTo>
                    <a:cubicBezTo>
                      <a:pt x="210552" y="3765"/>
                      <a:pt x="210857" y="2646"/>
                      <a:pt x="210246" y="1526"/>
                    </a:cubicBezTo>
                    <a:cubicBezTo>
                      <a:pt x="209636" y="611"/>
                      <a:pt x="208516" y="102"/>
                      <a:pt x="207397" y="102"/>
                    </a:cubicBezTo>
                    <a:lnTo>
                      <a:pt x="158957" y="102"/>
                    </a:lnTo>
                    <a:cubicBezTo>
                      <a:pt x="155192" y="102"/>
                      <a:pt x="152037" y="1526"/>
                      <a:pt x="149696" y="4681"/>
                    </a:cubicBezTo>
                    <a:lnTo>
                      <a:pt x="90876" y="90367"/>
                    </a:lnTo>
                    <a:lnTo>
                      <a:pt x="49865" y="90367"/>
                    </a:lnTo>
                    <a:lnTo>
                      <a:pt x="49865" y="4579"/>
                    </a:lnTo>
                    <a:cubicBezTo>
                      <a:pt x="49865" y="1934"/>
                      <a:pt x="47830" y="0"/>
                      <a:pt x="45285" y="0"/>
                    </a:cubicBezTo>
                    <a:lnTo>
                      <a:pt x="4885" y="0"/>
                    </a:lnTo>
                    <a:cubicBezTo>
                      <a:pt x="2239" y="0"/>
                      <a:pt x="0" y="2035"/>
                      <a:pt x="0" y="4579"/>
                    </a:cubicBezTo>
                    <a:lnTo>
                      <a:pt x="0" y="225817"/>
                    </a:lnTo>
                    <a:cubicBezTo>
                      <a:pt x="0" y="228462"/>
                      <a:pt x="2341" y="230701"/>
                      <a:pt x="4885" y="230701"/>
                    </a:cubicBezTo>
                    <a:lnTo>
                      <a:pt x="4885" y="230701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0" name="Полилиния: фигура 39">
                <a:extLst>
                  <a:ext uri="{FF2B5EF4-FFF2-40B4-BE49-F238E27FC236}">
                    <a16:creationId xmlns:a16="http://schemas.microsoft.com/office/drawing/2014/main" id="{4F421E6A-BDEE-B394-F49B-CE8CCE6A2D11}"/>
                  </a:ext>
                </a:extLst>
              </p:cNvPr>
              <p:cNvSpPr/>
              <p:nvPr/>
            </p:nvSpPr>
            <p:spPr>
              <a:xfrm>
                <a:off x="2093880" y="1330221"/>
                <a:ext cx="215131" cy="230803"/>
              </a:xfrm>
              <a:custGeom>
                <a:avLst/>
                <a:gdLst>
                  <a:gd name="connsiteX0" fmla="*/ 4885 w 215131"/>
                  <a:gd name="connsiteY0" fmla="*/ 230803 h 230803"/>
                  <a:gd name="connsiteX1" fmla="*/ 47830 w 215131"/>
                  <a:gd name="connsiteY1" fmla="*/ 230803 h 230803"/>
                  <a:gd name="connsiteX2" fmla="*/ 56785 w 215131"/>
                  <a:gd name="connsiteY2" fmla="*/ 226224 h 230803"/>
                  <a:gd name="connsiteX3" fmla="*/ 165266 w 215131"/>
                  <a:gd name="connsiteY3" fmla="*/ 73881 h 230803"/>
                  <a:gd name="connsiteX4" fmla="*/ 165266 w 215131"/>
                  <a:gd name="connsiteY4" fmla="*/ 225918 h 230803"/>
                  <a:gd name="connsiteX5" fmla="*/ 170151 w 215131"/>
                  <a:gd name="connsiteY5" fmla="*/ 230803 h 230803"/>
                  <a:gd name="connsiteX6" fmla="*/ 210552 w 215131"/>
                  <a:gd name="connsiteY6" fmla="*/ 230803 h 230803"/>
                  <a:gd name="connsiteX7" fmla="*/ 215131 w 215131"/>
                  <a:gd name="connsiteY7" fmla="*/ 225918 h 230803"/>
                  <a:gd name="connsiteX8" fmla="*/ 215131 w 215131"/>
                  <a:gd name="connsiteY8" fmla="*/ 4579 h 230803"/>
                  <a:gd name="connsiteX9" fmla="*/ 210552 w 215131"/>
                  <a:gd name="connsiteY9" fmla="*/ 0 h 230803"/>
                  <a:gd name="connsiteX10" fmla="*/ 167810 w 215131"/>
                  <a:gd name="connsiteY10" fmla="*/ 0 h 230803"/>
                  <a:gd name="connsiteX11" fmla="*/ 158855 w 215131"/>
                  <a:gd name="connsiteY11" fmla="*/ 4579 h 230803"/>
                  <a:gd name="connsiteX12" fmla="*/ 49865 w 215131"/>
                  <a:gd name="connsiteY12" fmla="*/ 156616 h 230803"/>
                  <a:gd name="connsiteX13" fmla="*/ 49865 w 215131"/>
                  <a:gd name="connsiteY13" fmla="*/ 4579 h 230803"/>
                  <a:gd name="connsiteX14" fmla="*/ 45285 w 215131"/>
                  <a:gd name="connsiteY14" fmla="*/ 0 h 230803"/>
                  <a:gd name="connsiteX15" fmla="*/ 4885 w 215131"/>
                  <a:gd name="connsiteY15" fmla="*/ 0 h 230803"/>
                  <a:gd name="connsiteX16" fmla="*/ 0 w 215131"/>
                  <a:gd name="connsiteY16" fmla="*/ 4579 h 230803"/>
                  <a:gd name="connsiteX17" fmla="*/ 0 w 215131"/>
                  <a:gd name="connsiteY17" fmla="*/ 225817 h 230803"/>
                  <a:gd name="connsiteX18" fmla="*/ 4885 w 215131"/>
                  <a:gd name="connsiteY18" fmla="*/ 230701 h 230803"/>
                  <a:gd name="connsiteX19" fmla="*/ 4885 w 215131"/>
                  <a:gd name="connsiteY19" fmla="*/ 230701 h 230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15131" h="230803">
                    <a:moveTo>
                      <a:pt x="4885" y="230803"/>
                    </a:moveTo>
                    <a:lnTo>
                      <a:pt x="47830" y="230803"/>
                    </a:lnTo>
                    <a:cubicBezTo>
                      <a:pt x="51595" y="230803"/>
                      <a:pt x="54750" y="229073"/>
                      <a:pt x="56785" y="226224"/>
                    </a:cubicBezTo>
                    <a:lnTo>
                      <a:pt x="165266" y="73881"/>
                    </a:lnTo>
                    <a:lnTo>
                      <a:pt x="165266" y="225918"/>
                    </a:lnTo>
                    <a:cubicBezTo>
                      <a:pt x="165266" y="228564"/>
                      <a:pt x="167607" y="230803"/>
                      <a:pt x="170151" y="230803"/>
                    </a:cubicBezTo>
                    <a:lnTo>
                      <a:pt x="210552" y="230803"/>
                    </a:lnTo>
                    <a:cubicBezTo>
                      <a:pt x="213198" y="230803"/>
                      <a:pt x="215131" y="228462"/>
                      <a:pt x="215131" y="225918"/>
                    </a:cubicBezTo>
                    <a:lnTo>
                      <a:pt x="215131" y="4579"/>
                    </a:lnTo>
                    <a:cubicBezTo>
                      <a:pt x="215131" y="1934"/>
                      <a:pt x="213096" y="0"/>
                      <a:pt x="210552" y="0"/>
                    </a:cubicBezTo>
                    <a:lnTo>
                      <a:pt x="167810" y="0"/>
                    </a:lnTo>
                    <a:cubicBezTo>
                      <a:pt x="164045" y="0"/>
                      <a:pt x="160890" y="1425"/>
                      <a:pt x="158855" y="4579"/>
                    </a:cubicBezTo>
                    <a:lnTo>
                      <a:pt x="49865" y="156616"/>
                    </a:lnTo>
                    <a:lnTo>
                      <a:pt x="49865" y="4579"/>
                    </a:lnTo>
                    <a:cubicBezTo>
                      <a:pt x="49865" y="1934"/>
                      <a:pt x="47830" y="0"/>
                      <a:pt x="45285" y="0"/>
                    </a:cubicBezTo>
                    <a:lnTo>
                      <a:pt x="4885" y="0"/>
                    </a:lnTo>
                    <a:cubicBezTo>
                      <a:pt x="2239" y="0"/>
                      <a:pt x="0" y="2035"/>
                      <a:pt x="0" y="4579"/>
                    </a:cubicBezTo>
                    <a:lnTo>
                      <a:pt x="0" y="225817"/>
                    </a:lnTo>
                    <a:cubicBezTo>
                      <a:pt x="0" y="228462"/>
                      <a:pt x="2341" y="230701"/>
                      <a:pt x="4885" y="230701"/>
                    </a:cubicBezTo>
                    <a:lnTo>
                      <a:pt x="4885" y="230701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1" name="Полилиния: фигура 40">
                <a:extLst>
                  <a:ext uri="{FF2B5EF4-FFF2-40B4-BE49-F238E27FC236}">
                    <a16:creationId xmlns:a16="http://schemas.microsoft.com/office/drawing/2014/main" id="{602530BB-CA95-FC4C-464B-AE37AFED5462}"/>
                  </a:ext>
                </a:extLst>
              </p:cNvPr>
              <p:cNvSpPr/>
              <p:nvPr/>
            </p:nvSpPr>
            <p:spPr>
              <a:xfrm>
                <a:off x="1872949" y="1330425"/>
                <a:ext cx="185110" cy="230701"/>
              </a:xfrm>
              <a:custGeom>
                <a:avLst/>
                <a:gdLst>
                  <a:gd name="connsiteX0" fmla="*/ 4579 w 185110"/>
                  <a:gd name="connsiteY0" fmla="*/ 230600 h 230701"/>
                  <a:gd name="connsiteX1" fmla="*/ 180226 w 185110"/>
                  <a:gd name="connsiteY1" fmla="*/ 230600 h 230701"/>
                  <a:gd name="connsiteX2" fmla="*/ 185110 w 185110"/>
                  <a:gd name="connsiteY2" fmla="*/ 225715 h 230701"/>
                  <a:gd name="connsiteX3" fmla="*/ 185110 w 185110"/>
                  <a:gd name="connsiteY3" fmla="*/ 185925 h 230701"/>
                  <a:gd name="connsiteX4" fmla="*/ 180226 w 185110"/>
                  <a:gd name="connsiteY4" fmla="*/ 181345 h 230701"/>
                  <a:gd name="connsiteX5" fmla="*/ 49865 w 185110"/>
                  <a:gd name="connsiteY5" fmla="*/ 181345 h 230701"/>
                  <a:gd name="connsiteX6" fmla="*/ 49865 w 185110"/>
                  <a:gd name="connsiteY6" fmla="*/ 138909 h 230701"/>
                  <a:gd name="connsiteX7" fmla="*/ 142471 w 185110"/>
                  <a:gd name="connsiteY7" fmla="*/ 138909 h 230701"/>
                  <a:gd name="connsiteX8" fmla="*/ 147050 w 185110"/>
                  <a:gd name="connsiteY8" fmla="*/ 134025 h 230701"/>
                  <a:gd name="connsiteX9" fmla="*/ 147050 w 185110"/>
                  <a:gd name="connsiteY9" fmla="*/ 94743 h 230701"/>
                  <a:gd name="connsiteX10" fmla="*/ 142471 w 185110"/>
                  <a:gd name="connsiteY10" fmla="*/ 90164 h 230701"/>
                  <a:gd name="connsiteX11" fmla="*/ 49865 w 185110"/>
                  <a:gd name="connsiteY11" fmla="*/ 90164 h 230701"/>
                  <a:gd name="connsiteX12" fmla="*/ 49865 w 185110"/>
                  <a:gd name="connsiteY12" fmla="*/ 48644 h 230701"/>
                  <a:gd name="connsiteX13" fmla="*/ 180226 w 185110"/>
                  <a:gd name="connsiteY13" fmla="*/ 48644 h 230701"/>
                  <a:gd name="connsiteX14" fmla="*/ 185110 w 185110"/>
                  <a:gd name="connsiteY14" fmla="*/ 44064 h 230701"/>
                  <a:gd name="connsiteX15" fmla="*/ 185110 w 185110"/>
                  <a:gd name="connsiteY15" fmla="*/ 4579 h 230701"/>
                  <a:gd name="connsiteX16" fmla="*/ 180226 w 185110"/>
                  <a:gd name="connsiteY16" fmla="*/ 0 h 230701"/>
                  <a:gd name="connsiteX17" fmla="*/ 4579 w 185110"/>
                  <a:gd name="connsiteY17" fmla="*/ 0 h 230701"/>
                  <a:gd name="connsiteX18" fmla="*/ 0 w 185110"/>
                  <a:gd name="connsiteY18" fmla="*/ 4579 h 230701"/>
                  <a:gd name="connsiteX19" fmla="*/ 0 w 185110"/>
                  <a:gd name="connsiteY19" fmla="*/ 225817 h 230701"/>
                  <a:gd name="connsiteX20" fmla="*/ 4579 w 185110"/>
                  <a:gd name="connsiteY20" fmla="*/ 230701 h 230701"/>
                  <a:gd name="connsiteX21" fmla="*/ 4579 w 185110"/>
                  <a:gd name="connsiteY21" fmla="*/ 230701 h 230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85110" h="230701">
                    <a:moveTo>
                      <a:pt x="4579" y="230600"/>
                    </a:moveTo>
                    <a:lnTo>
                      <a:pt x="180226" y="230600"/>
                    </a:lnTo>
                    <a:cubicBezTo>
                      <a:pt x="182872" y="230600"/>
                      <a:pt x="185110" y="228259"/>
                      <a:pt x="185110" y="225715"/>
                    </a:cubicBezTo>
                    <a:lnTo>
                      <a:pt x="185110" y="185925"/>
                    </a:lnTo>
                    <a:cubicBezTo>
                      <a:pt x="185110" y="183279"/>
                      <a:pt x="182770" y="181345"/>
                      <a:pt x="180226" y="181345"/>
                    </a:cubicBezTo>
                    <a:lnTo>
                      <a:pt x="49865" y="181345"/>
                    </a:lnTo>
                    <a:lnTo>
                      <a:pt x="49865" y="138909"/>
                    </a:lnTo>
                    <a:lnTo>
                      <a:pt x="142471" y="138909"/>
                    </a:lnTo>
                    <a:cubicBezTo>
                      <a:pt x="145117" y="138909"/>
                      <a:pt x="147050" y="136569"/>
                      <a:pt x="147050" y="134025"/>
                    </a:cubicBezTo>
                    <a:lnTo>
                      <a:pt x="147050" y="94743"/>
                    </a:lnTo>
                    <a:cubicBezTo>
                      <a:pt x="147050" y="92097"/>
                      <a:pt x="145015" y="90164"/>
                      <a:pt x="142471" y="90164"/>
                    </a:cubicBezTo>
                    <a:lnTo>
                      <a:pt x="49865" y="90164"/>
                    </a:lnTo>
                    <a:lnTo>
                      <a:pt x="49865" y="48644"/>
                    </a:lnTo>
                    <a:lnTo>
                      <a:pt x="180226" y="48644"/>
                    </a:lnTo>
                    <a:cubicBezTo>
                      <a:pt x="182872" y="48644"/>
                      <a:pt x="185110" y="46608"/>
                      <a:pt x="185110" y="44064"/>
                    </a:cubicBezTo>
                    <a:lnTo>
                      <a:pt x="185110" y="4579"/>
                    </a:lnTo>
                    <a:cubicBezTo>
                      <a:pt x="185110" y="1934"/>
                      <a:pt x="182770" y="0"/>
                      <a:pt x="180226" y="0"/>
                    </a:cubicBezTo>
                    <a:lnTo>
                      <a:pt x="4579" y="0"/>
                    </a:lnTo>
                    <a:cubicBezTo>
                      <a:pt x="1934" y="0"/>
                      <a:pt x="0" y="2035"/>
                      <a:pt x="0" y="4579"/>
                    </a:cubicBezTo>
                    <a:lnTo>
                      <a:pt x="0" y="225817"/>
                    </a:lnTo>
                    <a:cubicBezTo>
                      <a:pt x="0" y="228462"/>
                      <a:pt x="2035" y="230701"/>
                      <a:pt x="4579" y="230701"/>
                    </a:cubicBezTo>
                    <a:lnTo>
                      <a:pt x="4579" y="230701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2" name="Полилиния: фигура 41">
                <a:extLst>
                  <a:ext uri="{FF2B5EF4-FFF2-40B4-BE49-F238E27FC236}">
                    <a16:creationId xmlns:a16="http://schemas.microsoft.com/office/drawing/2014/main" id="{A56902D4-25EF-4FD9-56CD-9F5841248224}"/>
                  </a:ext>
                </a:extLst>
              </p:cNvPr>
              <p:cNvSpPr/>
              <p:nvPr/>
            </p:nvSpPr>
            <p:spPr>
              <a:xfrm>
                <a:off x="2143847" y="1262446"/>
                <a:ext cx="115521" cy="49864"/>
              </a:xfrm>
              <a:custGeom>
                <a:avLst/>
                <a:gdLst>
                  <a:gd name="connsiteX0" fmla="*/ 85686 w 115521"/>
                  <a:gd name="connsiteY0" fmla="*/ 45285 h 49864"/>
                  <a:gd name="connsiteX1" fmla="*/ 114791 w 115521"/>
                  <a:gd name="connsiteY1" fmla="*/ 4885 h 49864"/>
                  <a:gd name="connsiteX2" fmla="*/ 115096 w 115521"/>
                  <a:gd name="connsiteY2" fmla="*/ 1730 h 49864"/>
                  <a:gd name="connsiteX3" fmla="*/ 112450 w 115521"/>
                  <a:gd name="connsiteY3" fmla="*/ 0 h 49864"/>
                  <a:gd name="connsiteX4" fmla="*/ 4885 w 115521"/>
                  <a:gd name="connsiteY4" fmla="*/ 0 h 49864"/>
                  <a:gd name="connsiteX5" fmla="*/ 0 w 115521"/>
                  <a:gd name="connsiteY5" fmla="*/ 4885 h 49864"/>
                  <a:gd name="connsiteX6" fmla="*/ 0 w 115521"/>
                  <a:gd name="connsiteY6" fmla="*/ 45285 h 49864"/>
                  <a:gd name="connsiteX7" fmla="*/ 4885 w 115521"/>
                  <a:gd name="connsiteY7" fmla="*/ 49865 h 49864"/>
                  <a:gd name="connsiteX8" fmla="*/ 76425 w 115521"/>
                  <a:gd name="connsiteY8" fmla="*/ 49865 h 49864"/>
                  <a:gd name="connsiteX9" fmla="*/ 85686 w 115521"/>
                  <a:gd name="connsiteY9" fmla="*/ 45285 h 49864"/>
                  <a:gd name="connsiteX10" fmla="*/ 85686 w 115521"/>
                  <a:gd name="connsiteY10" fmla="*/ 45285 h 49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521" h="49864">
                    <a:moveTo>
                      <a:pt x="85686" y="45285"/>
                    </a:moveTo>
                    <a:lnTo>
                      <a:pt x="114791" y="4885"/>
                    </a:lnTo>
                    <a:cubicBezTo>
                      <a:pt x="115707" y="3765"/>
                      <a:pt x="115707" y="2544"/>
                      <a:pt x="115096" y="1730"/>
                    </a:cubicBezTo>
                    <a:cubicBezTo>
                      <a:pt x="114486" y="611"/>
                      <a:pt x="113671" y="0"/>
                      <a:pt x="112450" y="0"/>
                    </a:cubicBezTo>
                    <a:lnTo>
                      <a:pt x="4885" y="0"/>
                    </a:lnTo>
                    <a:cubicBezTo>
                      <a:pt x="2239" y="0"/>
                      <a:pt x="0" y="2341"/>
                      <a:pt x="0" y="4885"/>
                    </a:cubicBezTo>
                    <a:lnTo>
                      <a:pt x="0" y="45285"/>
                    </a:lnTo>
                    <a:cubicBezTo>
                      <a:pt x="0" y="47931"/>
                      <a:pt x="2341" y="49865"/>
                      <a:pt x="4885" y="49865"/>
                    </a:cubicBezTo>
                    <a:lnTo>
                      <a:pt x="76425" y="49865"/>
                    </a:lnTo>
                    <a:cubicBezTo>
                      <a:pt x="80191" y="49865"/>
                      <a:pt x="83651" y="48135"/>
                      <a:pt x="85686" y="45285"/>
                    </a:cubicBezTo>
                    <a:lnTo>
                      <a:pt x="85686" y="45285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16213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CEEA3C39-4212-6E19-B1ED-0CA1686005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69" r="31691"/>
          <a:stretch/>
        </p:blipFill>
        <p:spPr bwMode="auto">
          <a:xfrm>
            <a:off x="2855640" y="0"/>
            <a:ext cx="93363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1DFDEDD-8CC6-F778-9F34-DD0ADE59EC6C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1CA253B-D541-0050-6ACE-5F732BB114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1127"/>
          <a:stretch/>
        </p:blipFill>
        <p:spPr>
          <a:xfrm>
            <a:off x="1211796" y="0"/>
            <a:ext cx="9768408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1328BD33-2FD9-BE70-291A-9850E3EFA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0" y="116634"/>
            <a:ext cx="11141471" cy="991809"/>
          </a:xfrm>
        </p:spPr>
        <p:txBody>
          <a:bodyPr/>
          <a:lstStyle/>
          <a:p>
            <a:r>
              <a:rPr lang="ru-RU" altLang="ru-RU" dirty="0"/>
              <a:t>Изменения в законодательстве. КОСГУ 2025</a:t>
            </a:r>
            <a:endParaRPr lang="ru-RU" dirty="0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DB5D30C5-7B85-AB9A-17A1-FAE1BD057EE8}"/>
              </a:ext>
            </a:extLst>
          </p:cNvPr>
          <p:cNvCxnSpPr>
            <a:cxnSpLocks/>
          </p:cNvCxnSpPr>
          <p:nvPr/>
        </p:nvCxnSpPr>
        <p:spPr>
          <a:xfrm flipH="1">
            <a:off x="9552384" y="620688"/>
            <a:ext cx="2639616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A29678CE-4527-4BF7-61AB-CC43C8F38412}"/>
              </a:ext>
            </a:extLst>
          </p:cNvPr>
          <p:cNvCxnSpPr>
            <a:cxnSpLocks/>
          </p:cNvCxnSpPr>
          <p:nvPr/>
        </p:nvCxnSpPr>
        <p:spPr>
          <a:xfrm>
            <a:off x="-24680" y="620688"/>
            <a:ext cx="36842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3">
            <a:extLst>
              <a:ext uri="{FF2B5EF4-FFF2-40B4-BE49-F238E27FC236}">
                <a16:creationId xmlns:a16="http://schemas.microsoft.com/office/drawing/2014/main" id="{4BA38C9C-9AC9-594B-2244-090B2CFD7FEB}"/>
              </a:ext>
            </a:extLst>
          </p:cNvPr>
          <p:cNvSpPr txBox="1">
            <a:spLocks/>
          </p:cNvSpPr>
          <p:nvPr/>
        </p:nvSpPr>
        <p:spPr bwMode="auto">
          <a:xfrm>
            <a:off x="473682" y="2308432"/>
            <a:ext cx="6126374" cy="224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2400"/>
              </a:spcAft>
              <a:buClr>
                <a:srgbClr val="D4572D"/>
              </a:buClr>
            </a:pP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Приказ Минфина России от 29.11.2017 № 209н</a:t>
            </a:r>
            <a:r>
              <a:rPr lang="en-US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br>
              <a:rPr lang="en-US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«Об утверждении Порядка применения классификации операций сектора государственного управления»</a:t>
            </a:r>
          </a:p>
          <a:p>
            <a:pPr>
              <a:spcBef>
                <a:spcPts val="0"/>
              </a:spcBef>
              <a:spcAft>
                <a:spcPts val="2400"/>
              </a:spcAft>
              <a:buClr>
                <a:srgbClr val="D4572D"/>
              </a:buClr>
            </a:pPr>
            <a:r>
              <a:rPr lang="ru-RU" sz="20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 редакции приказа Минфина России </a:t>
            </a:r>
            <a:br>
              <a:rPr lang="en-US" sz="20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ru-RU" sz="20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от 04 октября 2024 г. № 146н</a:t>
            </a:r>
          </a:p>
          <a:p>
            <a:pPr>
              <a:spcBef>
                <a:spcPts val="0"/>
              </a:spcBef>
              <a:spcAft>
                <a:spcPts val="2400"/>
              </a:spcAft>
              <a:buClr>
                <a:srgbClr val="D4572D"/>
              </a:buClr>
            </a:pPr>
            <a:endParaRPr lang="ru-RU" sz="20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spcBef>
                <a:spcPts val="0"/>
              </a:spcBef>
              <a:spcAft>
                <a:spcPts val="2400"/>
              </a:spcAft>
              <a:buClr>
                <a:srgbClr val="D4572D"/>
              </a:buClr>
            </a:pPr>
            <a:endParaRPr lang="ru-RU" sz="20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685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97E8390-5487-D466-A268-540B22492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5"/>
          <a:stretch/>
        </p:blipFill>
        <p:spPr bwMode="auto">
          <a:xfrm>
            <a:off x="4367808" y="0"/>
            <a:ext cx="78241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1DFDEDD-8CC6-F778-9F34-DD0ADE59EC6C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1CA253B-D541-0050-6ACE-5F732BB114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1127"/>
          <a:stretch/>
        </p:blipFill>
        <p:spPr>
          <a:xfrm>
            <a:off x="1832309" y="0"/>
            <a:ext cx="9768408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1328BD33-2FD9-BE70-291A-9850E3EFA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0" y="116634"/>
            <a:ext cx="11141471" cy="991809"/>
          </a:xfrm>
        </p:spPr>
        <p:txBody>
          <a:bodyPr/>
          <a:lstStyle/>
          <a:p>
            <a:r>
              <a:rPr lang="ru-RU" dirty="0"/>
              <a:t>Методические материалы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DB5D30C5-7B85-AB9A-17A1-FAE1BD057EE8}"/>
              </a:ext>
            </a:extLst>
          </p:cNvPr>
          <p:cNvCxnSpPr>
            <a:cxnSpLocks/>
          </p:cNvCxnSpPr>
          <p:nvPr/>
        </p:nvCxnSpPr>
        <p:spPr>
          <a:xfrm flipH="1">
            <a:off x="6023992" y="620688"/>
            <a:ext cx="6168008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A29678CE-4527-4BF7-61AB-CC43C8F38412}"/>
              </a:ext>
            </a:extLst>
          </p:cNvPr>
          <p:cNvCxnSpPr>
            <a:cxnSpLocks/>
          </p:cNvCxnSpPr>
          <p:nvPr/>
        </p:nvCxnSpPr>
        <p:spPr>
          <a:xfrm>
            <a:off x="-24680" y="620688"/>
            <a:ext cx="36842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3">
            <a:extLst>
              <a:ext uri="{FF2B5EF4-FFF2-40B4-BE49-F238E27FC236}">
                <a16:creationId xmlns:a16="http://schemas.microsoft.com/office/drawing/2014/main" id="{4C418055-CEFC-08B0-1B53-81CE6550759D}"/>
              </a:ext>
            </a:extLst>
          </p:cNvPr>
          <p:cNvSpPr txBox="1">
            <a:spLocks/>
          </p:cNvSpPr>
          <p:nvPr/>
        </p:nvSpPr>
        <p:spPr bwMode="auto">
          <a:xfrm>
            <a:off x="496789" y="1345338"/>
            <a:ext cx="9343627" cy="2394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2000" b="1" dirty="0">
                <a:solidFill>
                  <a:srgbClr val="D4572D"/>
                </a:solidFill>
              </a:rPr>
              <a:t>Письмо Минфина России и Федерального казначейства </a:t>
            </a:r>
            <a:br>
              <a:rPr lang="ru-RU" sz="2000" b="1" dirty="0">
                <a:solidFill>
                  <a:srgbClr val="D4572D"/>
                </a:solidFill>
              </a:rPr>
            </a:br>
            <a:r>
              <a:rPr lang="ru-RU" sz="2000" b="1" dirty="0">
                <a:solidFill>
                  <a:srgbClr val="D4572D"/>
                </a:solidFill>
              </a:rPr>
              <a:t>от 29.10.2024 № 02-06-06-/120378 / 07-04-05/02-35262 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1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«О дополнительных критериях по раскрытию информации при составлении и представлении годовой консолидированной бюджетной отчетности, годовой консолидированной бухгалтерской отчетности государственных бюджетных и автономных учреждений главными администраторами средств федерального бюджета за 2024 год»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FE1A9C-A157-255B-A6C8-BDC737C17AAD}"/>
              </a:ext>
            </a:extLst>
          </p:cNvPr>
          <p:cNvSpPr txBox="1">
            <a:spLocks/>
          </p:cNvSpPr>
          <p:nvPr/>
        </p:nvSpPr>
        <p:spPr>
          <a:xfrm>
            <a:off x="473311" y="3739344"/>
            <a:ext cx="9511121" cy="2304256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D4572D"/>
                </a:solidFill>
              </a:rPr>
              <a:t>Письмо Минфина России и Федерального Казначейства от 29.11.2024 № 02-06-06/120377 / 07-04-05/35263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ru-RU" sz="1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«О дополнительных критериях по раскрытию информации при составлении и представлении годовой бюджетной отчетности, годовой консолидированной бухгалтерской отчетности государственных (муниципальных) бюджетных и автономных учреждений финансовыми органами субъектов Российской Федерации и органами управления государственными внебюджетными фондами Российской Федерации за 2024 год»</a:t>
            </a:r>
            <a:endParaRPr lang="ru-RU" sz="20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742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F9676C-07C5-9933-669D-87A90AE925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/>
          <a:stretch/>
        </p:blipFill>
        <p:spPr>
          <a:xfrm>
            <a:off x="2063552" y="0"/>
            <a:ext cx="10128448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FA407C4-ECFC-88D2-484D-FA07B5EC558D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D6E8DC-8D16-F684-68BE-212ED918CE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" r="23867"/>
          <a:stretch/>
        </p:blipFill>
        <p:spPr>
          <a:xfrm>
            <a:off x="1386086" y="0"/>
            <a:ext cx="9419827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3308" y="262691"/>
            <a:ext cx="11141471" cy="991809"/>
          </a:xfrm>
        </p:spPr>
        <p:txBody>
          <a:bodyPr/>
          <a:lstStyle/>
          <a:p>
            <a:r>
              <a:rPr lang="ru-RU" sz="4000" dirty="0"/>
              <a:t>Методические ВКС</a:t>
            </a:r>
            <a:endParaRPr lang="ru-RU" dirty="0"/>
          </a:p>
        </p:txBody>
      </p:sp>
      <p:cxnSp>
        <p:nvCxnSpPr>
          <p:cNvPr id="32" name="Прямая соединительная линия 31"/>
          <p:cNvCxnSpPr>
            <a:cxnSpLocks/>
          </p:cNvCxnSpPr>
          <p:nvPr/>
        </p:nvCxnSpPr>
        <p:spPr>
          <a:xfrm>
            <a:off x="0" y="758596"/>
            <a:ext cx="335360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>
            <a:cxnSpLocks/>
          </p:cNvCxnSpPr>
          <p:nvPr/>
        </p:nvCxnSpPr>
        <p:spPr>
          <a:xfrm flipH="1">
            <a:off x="5231904" y="758596"/>
            <a:ext cx="6960096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E71DEA-B690-AB03-9986-05D465C3AEE6}"/>
              </a:ext>
            </a:extLst>
          </p:cNvPr>
          <p:cNvSpPr txBox="1">
            <a:spLocks/>
          </p:cNvSpPr>
          <p:nvPr/>
        </p:nvSpPr>
        <p:spPr bwMode="auto">
          <a:xfrm>
            <a:off x="2168530" y="1988840"/>
            <a:ext cx="9112046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2400"/>
              </a:spcAft>
              <a:buClr>
                <a:srgbClr val="D4572D"/>
              </a:buClr>
            </a:pP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Материалы ВКС о составлении и представлении отчетности </a:t>
            </a:r>
            <a:b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за 2024 год от 04.12.2024</a:t>
            </a:r>
          </a:p>
          <a:p>
            <a:pPr>
              <a:spcBef>
                <a:spcPts val="0"/>
              </a:spcBef>
              <a:spcAft>
                <a:spcPts val="2400"/>
              </a:spcAft>
              <a:buClr>
                <a:srgbClr val="D4572D"/>
              </a:buClr>
            </a:pP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Информация официального сайта Федерального казначейства: </a:t>
            </a:r>
            <a:b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https://roskazna.gov.ru/dokumenty/byudzhetnyy-uchet-i-otchetnost/</a:t>
            </a:r>
            <a:endParaRPr lang="ru-RU" sz="20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>
              <a:spcBef>
                <a:spcPts val="0"/>
              </a:spcBef>
              <a:spcAft>
                <a:spcPts val="2400"/>
              </a:spcAft>
              <a:buClr>
                <a:srgbClr val="D4572D"/>
              </a:buClr>
            </a:pP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Информация официального сайта Федерального казначейства:</a:t>
            </a:r>
          </a:p>
          <a:p>
            <a:pPr>
              <a:spcBef>
                <a:spcPts val="0"/>
              </a:spcBef>
              <a:spcAft>
                <a:spcPts val="2400"/>
              </a:spcAft>
              <a:buClr>
                <a:srgbClr val="D4572D"/>
              </a:buClr>
            </a:pPr>
            <a:r>
              <a:rPr lang="ru-RU" sz="20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Документы -&gt; Учет и отчетность</a:t>
            </a:r>
          </a:p>
          <a:p>
            <a:pPr>
              <a:spcBef>
                <a:spcPts val="0"/>
              </a:spcBef>
              <a:spcAft>
                <a:spcPts val="2400"/>
              </a:spcAft>
              <a:buClr>
                <a:srgbClr val="D4572D"/>
              </a:buClr>
            </a:pPr>
            <a:r>
              <a:rPr lang="ru-RU" sz="20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https://roskazna.gov.ru/dokumenty/byudzhetnyy-uchet-i-otchetnost/</a:t>
            </a:r>
            <a:endParaRPr lang="ru-RU" sz="20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indent="0">
              <a:spcBef>
                <a:spcPts val="0"/>
              </a:spcBef>
              <a:spcAft>
                <a:spcPts val="2400"/>
              </a:spcAft>
              <a:buClr>
                <a:srgbClr val="D4572D"/>
              </a:buClr>
              <a:buNone/>
            </a:pPr>
            <a:endParaRPr lang="ru-RU" sz="20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78E200-9BC9-E25F-F1D2-5E12D03365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5400" y="1988840"/>
            <a:ext cx="1165953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24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957E17A-0175-8EF2-BD59-D16C55CB93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5307" b="46824"/>
          <a:stretch/>
        </p:blipFill>
        <p:spPr>
          <a:xfrm>
            <a:off x="9742020" y="4389026"/>
            <a:ext cx="2449980" cy="2492893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1DFDEDD-8CC6-F778-9F34-DD0ADE59EC6C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1CA253B-D541-0050-6ACE-5F732BB114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1127"/>
          <a:stretch/>
        </p:blipFill>
        <p:spPr>
          <a:xfrm>
            <a:off x="706578" y="0"/>
            <a:ext cx="9768408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1328BD33-2FD9-BE70-291A-9850E3EFA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0" y="116634"/>
            <a:ext cx="11141471" cy="991809"/>
          </a:xfrm>
        </p:spPr>
        <p:txBody>
          <a:bodyPr/>
          <a:lstStyle/>
          <a:p>
            <a:r>
              <a:rPr lang="ru-RU" altLang="ru-RU" dirty="0"/>
              <a:t>Изменения в форматах передачи</a:t>
            </a:r>
            <a:endParaRPr lang="ru-RU" dirty="0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DB5D30C5-7B85-AB9A-17A1-FAE1BD057EE8}"/>
              </a:ext>
            </a:extLst>
          </p:cNvPr>
          <p:cNvCxnSpPr>
            <a:cxnSpLocks/>
          </p:cNvCxnSpPr>
          <p:nvPr/>
        </p:nvCxnSpPr>
        <p:spPr>
          <a:xfrm flipH="1">
            <a:off x="7536160" y="620688"/>
            <a:ext cx="4655840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A29678CE-4527-4BF7-61AB-CC43C8F38412}"/>
              </a:ext>
            </a:extLst>
          </p:cNvPr>
          <p:cNvCxnSpPr>
            <a:cxnSpLocks/>
          </p:cNvCxnSpPr>
          <p:nvPr/>
        </p:nvCxnSpPr>
        <p:spPr>
          <a:xfrm>
            <a:off x="-24680" y="620688"/>
            <a:ext cx="36842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5870C3-12AE-9AB2-DE68-8EB1F429EEDE}"/>
              </a:ext>
            </a:extLst>
          </p:cNvPr>
          <p:cNvSpPr txBox="1">
            <a:spLocks/>
          </p:cNvSpPr>
          <p:nvPr/>
        </p:nvSpPr>
        <p:spPr>
          <a:xfrm>
            <a:off x="2375815" y="1432598"/>
            <a:ext cx="9102330" cy="2979836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1500"/>
              </a:spcAft>
              <a:buFont typeface="Arial" panose="020B0604020202020204" pitchFamily="34" charset="0"/>
              <a:buNone/>
            </a:pPr>
            <a:r>
              <a:rPr lang="ru-RU" sz="1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Требования к форматам и способам передачи в электронном виде </a:t>
            </a:r>
            <a:r>
              <a:rPr lang="ru-RU" sz="1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бюджетной отчетности главных распорядителей средств федерального бюджета</a:t>
            </a:r>
            <a:r>
              <a:rPr lang="ru-RU" sz="1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представляемой в Федеральное казначейство. Версия 15.0</a:t>
            </a:r>
          </a:p>
          <a:p>
            <a:pPr marL="0" indent="0">
              <a:spcBef>
                <a:spcPct val="0"/>
              </a:spcBef>
              <a:spcAft>
                <a:spcPts val="1500"/>
              </a:spcAft>
              <a:buFont typeface="Arial" panose="020B0604020202020204" pitchFamily="34" charset="0"/>
              <a:buNone/>
            </a:pPr>
            <a:r>
              <a:rPr lang="ru-RU" sz="1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Требования к форматам и способам передачи в электронном виде </a:t>
            </a:r>
            <a:r>
              <a:rPr lang="ru-RU" sz="1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бухгалтерской отчетности государственных (муниципальных) бюджетных и автономных учреждений</a:t>
            </a:r>
            <a:r>
              <a:rPr lang="ru-RU" sz="1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передаваемой в Федеральное казначейство. Версия 18.0</a:t>
            </a:r>
          </a:p>
          <a:p>
            <a:pPr marL="0" indent="0">
              <a:spcBef>
                <a:spcPct val="0"/>
              </a:spcBef>
              <a:spcAft>
                <a:spcPts val="1500"/>
              </a:spcAft>
              <a:buFont typeface="Arial" panose="020B0604020202020204" pitchFamily="34" charset="0"/>
              <a:buNone/>
            </a:pPr>
            <a:r>
              <a:rPr lang="ru-RU" sz="1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Требования к форматам и способам передачи в электронном виде </a:t>
            </a:r>
            <a:r>
              <a:rPr lang="ru-RU" sz="1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отчетности</a:t>
            </a:r>
            <a:br>
              <a:rPr lang="ru-RU" sz="1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sz="1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об исполнении консолидированного бюджета субъекта Российской Федерации </a:t>
            </a:r>
            <a:br>
              <a:rPr lang="en-US" sz="1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sz="1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и ТГВФ</a:t>
            </a:r>
            <a:r>
              <a:rPr lang="ru-RU" sz="1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представляемых в Федеральное казначейство. Версия 15.0</a:t>
            </a:r>
          </a:p>
        </p:txBody>
      </p:sp>
      <p:sp>
        <p:nvSpPr>
          <p:cNvPr id="12" name="Скругленный прямоугольник 2">
            <a:extLst>
              <a:ext uri="{FF2B5EF4-FFF2-40B4-BE49-F238E27FC236}">
                <a16:creationId xmlns:a16="http://schemas.microsoft.com/office/drawing/2014/main" id="{378FCD66-155F-06E2-5F08-E33491148D53}"/>
              </a:ext>
            </a:extLst>
          </p:cNvPr>
          <p:cNvSpPr/>
          <p:nvPr/>
        </p:nvSpPr>
        <p:spPr>
          <a:xfrm>
            <a:off x="668355" y="4914703"/>
            <a:ext cx="10946425" cy="1178593"/>
          </a:xfrm>
          <a:prstGeom prst="roundRect">
            <a:avLst>
              <a:gd name="adj" fmla="val 19849"/>
            </a:avLst>
          </a:prstGeom>
          <a:solidFill>
            <a:srgbClr val="242C30">
              <a:alpha val="60000"/>
            </a:srgbClr>
          </a:solidFill>
          <a:ln w="15875">
            <a:solidFill>
              <a:srgbClr val="D45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7D58C4E-9337-A4F0-AD7E-BB1730C02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4153" y="5075040"/>
            <a:ext cx="857918" cy="857918"/>
          </a:xfrm>
          <a:prstGeom prst="rect">
            <a:avLst/>
          </a:prstGeom>
        </p:spPr>
      </p:pic>
      <p:sp>
        <p:nvSpPr>
          <p:cNvPr id="5" name="Объект 3">
            <a:extLst>
              <a:ext uri="{FF2B5EF4-FFF2-40B4-BE49-F238E27FC236}">
                <a16:creationId xmlns:a16="http://schemas.microsoft.com/office/drawing/2014/main" id="{68E39AC2-CC4F-7912-EE6A-6474268D62AA}"/>
              </a:ext>
            </a:extLst>
          </p:cNvPr>
          <p:cNvSpPr txBox="1">
            <a:spLocks/>
          </p:cNvSpPr>
          <p:nvPr/>
        </p:nvSpPr>
        <p:spPr bwMode="auto">
          <a:xfrm>
            <a:off x="2106238" y="5012239"/>
            <a:ext cx="9094677" cy="99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chemeClr val="bg1"/>
                </a:solidFill>
              </a:rPr>
              <a:t>Информация официального сайта Федерального казначейства: </a:t>
            </a:r>
            <a:br>
              <a:rPr lang="ru-RU" sz="1800" b="1" dirty="0">
                <a:solidFill>
                  <a:schemeClr val="bg1"/>
                </a:solidFill>
              </a:rPr>
            </a:br>
            <a:r>
              <a:rPr lang="ru-RU" sz="1800" b="1" dirty="0">
                <a:solidFill>
                  <a:srgbClr val="D4572D"/>
                </a:solidFill>
              </a:rPr>
              <a:t>ГИС -</a:t>
            </a:r>
            <a:r>
              <a:rPr lang="en-US" sz="1800" b="1" dirty="0">
                <a:solidFill>
                  <a:srgbClr val="D4572D"/>
                </a:solidFill>
              </a:rPr>
              <a:t>&gt; </a:t>
            </a:r>
            <a:r>
              <a:rPr lang="ru-RU" sz="1800" b="1" dirty="0">
                <a:solidFill>
                  <a:srgbClr val="D4572D"/>
                </a:solidFill>
              </a:rPr>
              <a:t>Электронный бюджет -</a:t>
            </a:r>
            <a:r>
              <a:rPr lang="en-US" sz="1800" b="1" dirty="0">
                <a:solidFill>
                  <a:srgbClr val="D4572D"/>
                </a:solidFill>
              </a:rPr>
              <a:t>&gt; </a:t>
            </a:r>
            <a:r>
              <a:rPr lang="ru-RU" sz="1800" b="1" dirty="0">
                <a:solidFill>
                  <a:srgbClr val="D4572D"/>
                </a:solidFill>
              </a:rPr>
              <a:t>Форматы информационного взаимодействия</a:t>
            </a:r>
            <a:br>
              <a:rPr lang="ru-RU" sz="1800" b="1" dirty="0">
                <a:solidFill>
                  <a:srgbClr val="D4572D"/>
                </a:solidFill>
              </a:rPr>
            </a:br>
            <a:r>
              <a:rPr lang="en-US" sz="1800" b="1" u="sng" dirty="0">
                <a:solidFill>
                  <a:srgbClr val="D4572D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https://roskazna.gov.ru/gis/dokumenty/</a:t>
            </a:r>
            <a:endParaRPr lang="ru-RU" sz="1800" b="1" u="sng" dirty="0">
              <a:solidFill>
                <a:srgbClr val="D4572D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D403078-A25B-533E-6A97-D4F969D7BC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7620" y="1476757"/>
            <a:ext cx="1160006" cy="116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22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6A84463-4FB9-F85F-CF78-4837BB1622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2" r="18286"/>
          <a:stretch/>
        </p:blipFill>
        <p:spPr>
          <a:xfrm flipH="1">
            <a:off x="4246113" y="0"/>
            <a:ext cx="7945887" cy="68580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1DFDEDD-8CC6-F778-9F34-DD0ADE59EC6C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1CA253B-D541-0050-6ACE-5F732BB114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1127"/>
          <a:stretch/>
        </p:blipFill>
        <p:spPr>
          <a:xfrm>
            <a:off x="706578" y="0"/>
            <a:ext cx="9768408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1328BD33-2FD9-BE70-291A-9850E3EFA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0" y="116634"/>
            <a:ext cx="11141471" cy="991809"/>
          </a:xfrm>
        </p:spPr>
        <p:txBody>
          <a:bodyPr/>
          <a:lstStyle/>
          <a:p>
            <a:r>
              <a:rPr lang="ru-RU" altLang="ru-RU" dirty="0"/>
              <a:t>Изменения в контрольных соотношениях</a:t>
            </a:r>
            <a:endParaRPr lang="ru-RU" dirty="0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DB5D30C5-7B85-AB9A-17A1-FAE1BD057EE8}"/>
              </a:ext>
            </a:extLst>
          </p:cNvPr>
          <p:cNvCxnSpPr>
            <a:cxnSpLocks/>
          </p:cNvCxnSpPr>
          <p:nvPr/>
        </p:nvCxnSpPr>
        <p:spPr>
          <a:xfrm flipH="1">
            <a:off x="9120336" y="620688"/>
            <a:ext cx="307166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A29678CE-4527-4BF7-61AB-CC43C8F38412}"/>
              </a:ext>
            </a:extLst>
          </p:cNvPr>
          <p:cNvCxnSpPr>
            <a:cxnSpLocks/>
          </p:cNvCxnSpPr>
          <p:nvPr/>
        </p:nvCxnSpPr>
        <p:spPr>
          <a:xfrm>
            <a:off x="-24680" y="620688"/>
            <a:ext cx="36842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10D2CF-536C-EE78-4DA8-950C7D50024C}"/>
              </a:ext>
            </a:extLst>
          </p:cNvPr>
          <p:cNvSpPr txBox="1">
            <a:spLocks/>
          </p:cNvSpPr>
          <p:nvPr/>
        </p:nvSpPr>
        <p:spPr>
          <a:xfrm>
            <a:off x="767408" y="1366040"/>
            <a:ext cx="6624735" cy="324036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1500"/>
              </a:spcAft>
              <a:buClr>
                <a:srgbClr val="D4572D"/>
              </a:buClr>
            </a:pP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Альбом КС ФО для отчетности за 9 месяцев 2024г.  </a:t>
            </a:r>
            <a:b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от 09</a:t>
            </a:r>
            <a:r>
              <a:rPr lang="en-US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октября </a:t>
            </a:r>
            <a:r>
              <a:rPr lang="en-US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202</a:t>
            </a: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 года</a:t>
            </a:r>
          </a:p>
          <a:p>
            <a:pPr>
              <a:spcBef>
                <a:spcPct val="0"/>
              </a:spcBef>
              <a:spcAft>
                <a:spcPts val="1500"/>
              </a:spcAft>
              <a:buClr>
                <a:srgbClr val="D4572D"/>
              </a:buClr>
            </a:pP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Альбом КС ГВБФ для отчетности за 9 месяцев 2024г.  </a:t>
            </a:r>
            <a:b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от 09</a:t>
            </a:r>
            <a:r>
              <a:rPr lang="en-US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октября </a:t>
            </a:r>
            <a:r>
              <a:rPr lang="en-US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202</a:t>
            </a: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 года</a:t>
            </a:r>
          </a:p>
          <a:p>
            <a:pPr>
              <a:spcBef>
                <a:spcPct val="0"/>
              </a:spcBef>
              <a:spcAft>
                <a:spcPts val="1500"/>
              </a:spcAft>
              <a:buClr>
                <a:srgbClr val="D4572D"/>
              </a:buClr>
            </a:pP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Альбом КС АУБУ для отчетности за 9 месяцев 2024г.  </a:t>
            </a:r>
            <a:b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от 09</a:t>
            </a:r>
            <a:r>
              <a:rPr lang="en-US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октября </a:t>
            </a:r>
            <a:r>
              <a:rPr lang="en-US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202</a:t>
            </a: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 года</a:t>
            </a:r>
          </a:p>
          <a:p>
            <a:pPr>
              <a:spcBef>
                <a:spcPct val="0"/>
              </a:spcBef>
              <a:spcAft>
                <a:spcPts val="1500"/>
              </a:spcAft>
              <a:buClr>
                <a:srgbClr val="D4572D"/>
              </a:buClr>
            </a:pP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Альбом КС ФБ  для отчетности за 9 месяцев 2024г.  </a:t>
            </a:r>
            <a:b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от 09</a:t>
            </a:r>
            <a:r>
              <a:rPr lang="en-US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октября </a:t>
            </a:r>
            <a:r>
              <a:rPr lang="en-US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202</a:t>
            </a: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 года</a:t>
            </a:r>
          </a:p>
          <a:p>
            <a:pPr>
              <a:spcBef>
                <a:spcPct val="0"/>
              </a:spcBef>
              <a:spcAft>
                <a:spcPts val="1500"/>
              </a:spcAft>
              <a:buClr>
                <a:srgbClr val="D4572D"/>
              </a:buClr>
            </a:pPr>
            <a:endParaRPr lang="ru-RU" sz="20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Скругленный прямоугольник 2">
            <a:extLst>
              <a:ext uri="{FF2B5EF4-FFF2-40B4-BE49-F238E27FC236}">
                <a16:creationId xmlns:a16="http://schemas.microsoft.com/office/drawing/2014/main" id="{6D9D3D60-FA2D-FC64-AD83-2F6B5F166E7A}"/>
              </a:ext>
            </a:extLst>
          </p:cNvPr>
          <p:cNvSpPr/>
          <p:nvPr/>
        </p:nvSpPr>
        <p:spPr>
          <a:xfrm>
            <a:off x="668355" y="4914703"/>
            <a:ext cx="10946425" cy="1178593"/>
          </a:xfrm>
          <a:prstGeom prst="roundRect">
            <a:avLst>
              <a:gd name="adj" fmla="val 19849"/>
            </a:avLst>
          </a:prstGeom>
          <a:solidFill>
            <a:srgbClr val="242C30">
              <a:alpha val="81000"/>
            </a:srgbClr>
          </a:solidFill>
          <a:ln w="15875">
            <a:solidFill>
              <a:srgbClr val="D45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24047C2-C92E-B269-B7EE-F722E0D837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4153" y="5075040"/>
            <a:ext cx="857918" cy="857918"/>
          </a:xfrm>
          <a:prstGeom prst="rect">
            <a:avLst/>
          </a:prstGeom>
        </p:spPr>
      </p:pic>
      <p:sp>
        <p:nvSpPr>
          <p:cNvPr id="7" name="Объект 3">
            <a:extLst>
              <a:ext uri="{FF2B5EF4-FFF2-40B4-BE49-F238E27FC236}">
                <a16:creationId xmlns:a16="http://schemas.microsoft.com/office/drawing/2014/main" id="{2153C7CA-B053-1380-4B8E-38DD4945287C}"/>
              </a:ext>
            </a:extLst>
          </p:cNvPr>
          <p:cNvSpPr txBox="1">
            <a:spLocks/>
          </p:cNvSpPr>
          <p:nvPr/>
        </p:nvSpPr>
        <p:spPr bwMode="auto">
          <a:xfrm>
            <a:off x="2119646" y="5008094"/>
            <a:ext cx="8089576" cy="99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1800"/>
              </a:spcAft>
              <a:buNone/>
            </a:pPr>
            <a:r>
              <a:rPr lang="ru-RU" sz="1800" b="1" dirty="0">
                <a:solidFill>
                  <a:schemeClr val="bg1"/>
                </a:solidFill>
              </a:rPr>
              <a:t>Информация официального сайта Федерального казначейства: </a:t>
            </a:r>
            <a:br>
              <a:rPr lang="ru-RU" sz="1800" b="1" dirty="0">
                <a:solidFill>
                  <a:schemeClr val="bg1"/>
                </a:solidFill>
              </a:rPr>
            </a:br>
            <a:r>
              <a:rPr lang="ru-RU" sz="1800" b="1" dirty="0">
                <a:solidFill>
                  <a:srgbClr val="D4572D"/>
                </a:solidFill>
              </a:rPr>
              <a:t>Документы -&gt; Учет и отчетность</a:t>
            </a:r>
            <a:br>
              <a:rPr lang="ru-RU" sz="1800" b="1" dirty="0">
                <a:solidFill>
                  <a:srgbClr val="D4572D"/>
                </a:solidFill>
              </a:rPr>
            </a:br>
            <a:r>
              <a:rPr lang="en-US" sz="1800" b="1" u="sng" dirty="0">
                <a:solidFill>
                  <a:srgbClr val="D4572D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https://roskazna.gov.ru/dokumenty/byudzhetnyy-uchet-i-otchetnost/</a:t>
            </a:r>
            <a:r>
              <a:rPr lang="ru-RU" sz="1800" b="1" u="sng" dirty="0">
                <a:solidFill>
                  <a:srgbClr val="D4572D"/>
                </a:solidFill>
              </a:rPr>
              <a:t> </a:t>
            </a:r>
            <a:endParaRPr lang="en-US" sz="1800" b="1" u="sng" dirty="0">
              <a:solidFill>
                <a:srgbClr val="D4572D"/>
              </a:solidFill>
            </a:endParaRPr>
          </a:p>
          <a:p>
            <a:pPr marL="0" indent="0">
              <a:spcBef>
                <a:spcPct val="0"/>
              </a:spcBef>
              <a:spcAft>
                <a:spcPts val="1800"/>
              </a:spcAft>
              <a:buNone/>
            </a:pPr>
            <a:endParaRPr lang="en-US" sz="1800" b="1" dirty="0"/>
          </a:p>
          <a:p>
            <a:pPr marL="0" indent="0">
              <a:spcBef>
                <a:spcPct val="0"/>
              </a:spcBef>
              <a:spcAft>
                <a:spcPts val="1800"/>
              </a:spcAft>
              <a:buNone/>
            </a:pPr>
            <a:r>
              <a:rPr lang="ru-RU" sz="1800" b="1" dirty="0"/>
              <a:t>  </a:t>
            </a:r>
            <a:endParaRPr lang="ru-RU" sz="1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209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B93A14C-38DE-85C8-3A84-661F5DCE4E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5307" b="46824"/>
          <a:stretch/>
        </p:blipFill>
        <p:spPr>
          <a:xfrm>
            <a:off x="9742020" y="4389026"/>
            <a:ext cx="2449980" cy="2492893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1DFDEDD-8CC6-F778-9F34-DD0ADE59EC6C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1CA253B-D541-0050-6ACE-5F732BB114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1127"/>
          <a:stretch/>
        </p:blipFill>
        <p:spPr>
          <a:xfrm>
            <a:off x="706578" y="0"/>
            <a:ext cx="9768408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1328BD33-2FD9-BE70-291A-9850E3EFA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0" y="116634"/>
            <a:ext cx="11141471" cy="991809"/>
          </a:xfrm>
        </p:spPr>
        <p:txBody>
          <a:bodyPr/>
          <a:lstStyle/>
          <a:p>
            <a:r>
              <a:rPr lang="ru-RU" altLang="ru-RU" dirty="0"/>
              <a:t>Изменение таблиц соответствия</a:t>
            </a:r>
            <a:endParaRPr lang="ru-RU" dirty="0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DB5D30C5-7B85-AB9A-17A1-FAE1BD057EE8}"/>
              </a:ext>
            </a:extLst>
          </p:cNvPr>
          <p:cNvCxnSpPr>
            <a:cxnSpLocks/>
          </p:cNvCxnSpPr>
          <p:nvPr/>
        </p:nvCxnSpPr>
        <p:spPr>
          <a:xfrm flipH="1">
            <a:off x="7320136" y="620688"/>
            <a:ext cx="487186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A29678CE-4527-4BF7-61AB-CC43C8F38412}"/>
              </a:ext>
            </a:extLst>
          </p:cNvPr>
          <p:cNvCxnSpPr>
            <a:cxnSpLocks/>
          </p:cNvCxnSpPr>
          <p:nvPr/>
        </p:nvCxnSpPr>
        <p:spPr>
          <a:xfrm>
            <a:off x="-24680" y="620688"/>
            <a:ext cx="36842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кругленный прямоугольник 2">
            <a:extLst>
              <a:ext uri="{FF2B5EF4-FFF2-40B4-BE49-F238E27FC236}">
                <a16:creationId xmlns:a16="http://schemas.microsoft.com/office/drawing/2014/main" id="{5EAB1857-55FE-9180-3C34-240EF86CBA9D}"/>
              </a:ext>
            </a:extLst>
          </p:cNvPr>
          <p:cNvSpPr/>
          <p:nvPr/>
        </p:nvSpPr>
        <p:spPr>
          <a:xfrm>
            <a:off x="668355" y="4914703"/>
            <a:ext cx="10946425" cy="1178593"/>
          </a:xfrm>
          <a:prstGeom prst="roundRect">
            <a:avLst>
              <a:gd name="adj" fmla="val 19849"/>
            </a:avLst>
          </a:prstGeom>
          <a:solidFill>
            <a:srgbClr val="242C30">
              <a:alpha val="60000"/>
            </a:srgbClr>
          </a:solidFill>
          <a:ln w="15875">
            <a:solidFill>
              <a:srgbClr val="D45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3">
            <a:extLst>
              <a:ext uri="{FF2B5EF4-FFF2-40B4-BE49-F238E27FC236}">
                <a16:creationId xmlns:a16="http://schemas.microsoft.com/office/drawing/2014/main" id="{4FBFF4E5-8243-EB12-F8E8-4AF93E40E3E3}"/>
              </a:ext>
            </a:extLst>
          </p:cNvPr>
          <p:cNvSpPr txBox="1">
            <a:spLocks/>
          </p:cNvSpPr>
          <p:nvPr/>
        </p:nvSpPr>
        <p:spPr>
          <a:xfrm>
            <a:off x="668355" y="1398486"/>
            <a:ext cx="10790869" cy="331726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2100"/>
              </a:spcAft>
              <a:buClr>
                <a:srgbClr val="D4572D"/>
              </a:buClr>
            </a:pPr>
            <a:r>
              <a:rPr lang="ru-RU" sz="1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Таблица соответствия разделов (подразделов) и видов расходов классификации расходов бюджетов, применяемых при составлении и исполнении бюджетов субъектов Российской Федерации, начиная </a:t>
            </a:r>
            <a:br>
              <a:rPr lang="en-US" sz="1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 бюджетов на 2024 год и на плановый период 2025 и 2026 годов (ред. от 13.12.2024)</a:t>
            </a:r>
          </a:p>
          <a:p>
            <a:pPr>
              <a:spcBef>
                <a:spcPct val="0"/>
              </a:spcBef>
              <a:spcAft>
                <a:spcPts val="2100"/>
              </a:spcAft>
              <a:buClr>
                <a:srgbClr val="D4572D"/>
              </a:buClr>
            </a:pPr>
            <a:r>
              <a:rPr lang="ru-RU" sz="1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Таблица соответствия видов расходов классификации расходов бюджетов и статей (подстатей) классификации операций сектора государственного управления, применяемая в 2024 году </a:t>
            </a:r>
            <a:br>
              <a:rPr lang="en-US" sz="1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(ред. от 24.12.2024)</a:t>
            </a:r>
          </a:p>
          <a:p>
            <a:pPr>
              <a:spcBef>
                <a:spcPct val="0"/>
              </a:spcBef>
              <a:spcAft>
                <a:spcPts val="2100"/>
              </a:spcAft>
              <a:buClr>
                <a:srgbClr val="D4572D"/>
              </a:buClr>
            </a:pPr>
            <a:r>
              <a:rPr lang="ru-RU" sz="1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Таблица соответствия видов расходов классификации расходов бюджетов и статей (подстатей) классификации операций сектора государственного управления в целях бухгалтерского </a:t>
            </a:r>
            <a:br>
              <a:rPr lang="en-US" sz="1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(бюджетного) учета при безвозмездных неденежных передачах (ред. от 15.04.2024)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C183DD8-0FAA-09B9-C506-11EAA8666AFB}"/>
              </a:ext>
            </a:extLst>
          </p:cNvPr>
          <p:cNvSpPr txBox="1">
            <a:spLocks/>
          </p:cNvSpPr>
          <p:nvPr/>
        </p:nvSpPr>
        <p:spPr bwMode="auto">
          <a:xfrm>
            <a:off x="2063552" y="5204746"/>
            <a:ext cx="9349547" cy="67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1800"/>
              </a:spcAft>
              <a:buNone/>
            </a:pPr>
            <a:r>
              <a:rPr lang="ru-RU" sz="1800" dirty="0">
                <a:solidFill>
                  <a:schemeClr val="bg1"/>
                </a:solidFill>
              </a:rPr>
              <a:t>Расположена на сайте Минфина в разделе </a:t>
            </a:r>
            <a:br>
              <a:rPr lang="ru-RU" sz="1800" b="1" dirty="0">
                <a:solidFill>
                  <a:srgbClr val="D4572D"/>
                </a:solidFill>
              </a:rPr>
            </a:br>
            <a:r>
              <a:rPr lang="ru-RU" sz="1800" b="1" dirty="0">
                <a:solidFill>
                  <a:srgbClr val="D4572D"/>
                </a:solidFill>
              </a:rPr>
              <a:t>Минфин / Бюджет / Бюджетная классификация / Методический кабинет</a:t>
            </a:r>
            <a:endParaRPr lang="en-US" sz="1800" b="1" dirty="0">
              <a:solidFill>
                <a:srgbClr val="D4572D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EE21181-5FAA-C4E3-DC9A-585323E8EB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9187" y="5137371"/>
            <a:ext cx="708067" cy="75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610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E0776FA-68FB-35EC-7735-3AB04680F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5307" b="46824"/>
          <a:stretch/>
        </p:blipFill>
        <p:spPr>
          <a:xfrm>
            <a:off x="9742020" y="4389026"/>
            <a:ext cx="2449980" cy="2492893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1DFDEDD-8CC6-F778-9F34-DD0ADE59EC6C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1CA253B-D541-0050-6ACE-5F732BB114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1127"/>
          <a:stretch/>
        </p:blipFill>
        <p:spPr>
          <a:xfrm>
            <a:off x="706578" y="0"/>
            <a:ext cx="9768408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1328BD33-2FD9-BE70-291A-9850E3EFA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0" y="116634"/>
            <a:ext cx="11141471" cy="991809"/>
          </a:xfrm>
        </p:spPr>
        <p:txBody>
          <a:bodyPr/>
          <a:lstStyle/>
          <a:p>
            <a:r>
              <a:rPr lang="ru-RU" altLang="ru-RU" dirty="0"/>
              <a:t>Изменение таблиц соответствия</a:t>
            </a:r>
            <a:endParaRPr lang="ru-RU" dirty="0"/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A29678CE-4527-4BF7-61AB-CC43C8F38412}"/>
              </a:ext>
            </a:extLst>
          </p:cNvPr>
          <p:cNvCxnSpPr>
            <a:cxnSpLocks/>
          </p:cNvCxnSpPr>
          <p:nvPr/>
        </p:nvCxnSpPr>
        <p:spPr>
          <a:xfrm>
            <a:off x="-24680" y="620688"/>
            <a:ext cx="36842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Скругленный прямоугольник 2">
            <a:extLst>
              <a:ext uri="{FF2B5EF4-FFF2-40B4-BE49-F238E27FC236}">
                <a16:creationId xmlns:a16="http://schemas.microsoft.com/office/drawing/2014/main" id="{AF2CD2BE-856F-37C3-4ECA-9013E7C03E50}"/>
              </a:ext>
            </a:extLst>
          </p:cNvPr>
          <p:cNvSpPr/>
          <p:nvPr/>
        </p:nvSpPr>
        <p:spPr>
          <a:xfrm>
            <a:off x="668355" y="4914703"/>
            <a:ext cx="10946425" cy="1178593"/>
          </a:xfrm>
          <a:prstGeom prst="roundRect">
            <a:avLst>
              <a:gd name="adj" fmla="val 19849"/>
            </a:avLst>
          </a:prstGeom>
          <a:solidFill>
            <a:srgbClr val="242C30">
              <a:alpha val="60000"/>
            </a:srgbClr>
          </a:solidFill>
          <a:ln w="15875">
            <a:solidFill>
              <a:srgbClr val="D45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id="{4296CF57-571C-1C21-809D-AF8A702A9BE5}"/>
              </a:ext>
            </a:extLst>
          </p:cNvPr>
          <p:cNvSpPr txBox="1">
            <a:spLocks/>
          </p:cNvSpPr>
          <p:nvPr/>
        </p:nvSpPr>
        <p:spPr bwMode="auto">
          <a:xfrm>
            <a:off x="2063552" y="5204746"/>
            <a:ext cx="9349547" cy="67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1800"/>
              </a:spcAft>
              <a:buNone/>
            </a:pPr>
            <a:r>
              <a:rPr lang="ru-RU" sz="1800" dirty="0">
                <a:solidFill>
                  <a:schemeClr val="bg1"/>
                </a:solidFill>
              </a:rPr>
              <a:t>Расположена на сайте Минфина в разделе </a:t>
            </a:r>
            <a:br>
              <a:rPr lang="ru-RU" sz="1800" b="1" dirty="0">
                <a:solidFill>
                  <a:srgbClr val="D4572D"/>
                </a:solidFill>
              </a:rPr>
            </a:br>
            <a:r>
              <a:rPr lang="ru-RU" sz="1800" b="1" dirty="0">
                <a:solidFill>
                  <a:srgbClr val="D4572D"/>
                </a:solidFill>
              </a:rPr>
              <a:t>Минфин / Бюджет / Бюджетная классификация / Методический кабинет</a:t>
            </a:r>
            <a:endParaRPr lang="en-US" sz="1800" b="1" dirty="0">
              <a:solidFill>
                <a:srgbClr val="D4572D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EDF7B3-3C23-3638-DB14-88DDCC73D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9187" y="5137371"/>
            <a:ext cx="708067" cy="756973"/>
          </a:xfrm>
          <a:prstGeom prst="rect">
            <a:avLst/>
          </a:prstGeom>
        </p:spPr>
      </p:pic>
      <p:sp>
        <p:nvSpPr>
          <p:cNvPr id="12" name="Объект 3">
            <a:extLst>
              <a:ext uri="{FF2B5EF4-FFF2-40B4-BE49-F238E27FC236}">
                <a16:creationId xmlns:a16="http://schemas.microsoft.com/office/drawing/2014/main" id="{8CCF6C09-70E6-982D-5920-27E7ADB5C993}"/>
              </a:ext>
            </a:extLst>
          </p:cNvPr>
          <p:cNvSpPr txBox="1">
            <a:spLocks/>
          </p:cNvSpPr>
          <p:nvPr/>
        </p:nvSpPr>
        <p:spPr>
          <a:xfrm>
            <a:off x="668355" y="1499751"/>
            <a:ext cx="10790869" cy="308137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2100"/>
              </a:spcAft>
              <a:buClr>
                <a:srgbClr val="D4572D"/>
              </a:buClr>
            </a:pPr>
            <a:r>
              <a:rPr lang="ru-RU" sz="1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Таблица соответствия аналитической группы подвида доходов бюджетов и статей (подстатей) классификации операций сектора государственного управления, применяемая в целях бухгалтерского (бюджетного) учета при безвозмездных неденежных передачах (ред. от 15.04.2024)</a:t>
            </a:r>
          </a:p>
          <a:p>
            <a:pPr>
              <a:spcBef>
                <a:spcPct val="0"/>
              </a:spcBef>
              <a:spcAft>
                <a:spcPts val="2100"/>
              </a:spcAft>
              <a:buClr>
                <a:srgbClr val="D4572D"/>
              </a:buClr>
            </a:pPr>
            <a:r>
              <a:rPr lang="ru-RU" sz="1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Таблица соответствия кодов классификации доходов и статей (подстатей) КОСГУ кодам классификации доходов, установленным руководством по статистике государственных финансов (СГФ-2014), применяемая с 1 января 2024 года (ред. от 23.12.2024)</a:t>
            </a:r>
          </a:p>
          <a:p>
            <a:pPr>
              <a:spcBef>
                <a:spcPct val="0"/>
              </a:spcBef>
              <a:spcAft>
                <a:spcPts val="2100"/>
              </a:spcAft>
              <a:buClr>
                <a:srgbClr val="D4572D"/>
              </a:buClr>
            </a:pPr>
            <a:r>
              <a:rPr lang="ru-RU" sz="1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Сопоставительная таблица кодов бюджетной классификации, применяемых в 2023 году, </a:t>
            </a:r>
            <a:br>
              <a:rPr lang="ru-RU" sz="1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 кодам бюджетной классификации, применяемым в 2024 году (ред. от 08.08.2024)</a:t>
            </a:r>
          </a:p>
          <a:p>
            <a:pPr>
              <a:spcBef>
                <a:spcPct val="0"/>
              </a:spcBef>
              <a:spcAft>
                <a:spcPts val="2100"/>
              </a:spcAft>
              <a:buClr>
                <a:srgbClr val="D4572D"/>
              </a:buClr>
            </a:pPr>
            <a:endParaRPr lang="ru-RU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spcBef>
                <a:spcPct val="0"/>
              </a:spcBef>
              <a:spcAft>
                <a:spcPts val="2100"/>
              </a:spcAft>
              <a:buClr>
                <a:srgbClr val="D4572D"/>
              </a:buClr>
            </a:pPr>
            <a:endParaRPr lang="ru-RU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spcBef>
                <a:spcPct val="0"/>
              </a:spcBef>
              <a:spcAft>
                <a:spcPts val="2100"/>
              </a:spcAft>
              <a:buClr>
                <a:srgbClr val="D4572D"/>
              </a:buClr>
            </a:pPr>
            <a:endParaRPr lang="ru-RU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ECC5FFF6-C94B-72E3-688F-DE407AA9A507}"/>
              </a:ext>
            </a:extLst>
          </p:cNvPr>
          <p:cNvCxnSpPr>
            <a:cxnSpLocks/>
          </p:cNvCxnSpPr>
          <p:nvPr/>
        </p:nvCxnSpPr>
        <p:spPr>
          <a:xfrm flipH="1">
            <a:off x="7320136" y="620688"/>
            <a:ext cx="487186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143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269EA9-333F-A577-D965-385704EF37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50"/>
          <a:stretch/>
        </p:blipFill>
        <p:spPr>
          <a:xfrm flipH="1">
            <a:off x="4943872" y="0"/>
            <a:ext cx="7248128" cy="68580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1DFDEDD-8CC6-F778-9F34-DD0ADE59EC6C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1CA253B-D541-0050-6ACE-5F732BB114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8136"/>
          <a:stretch/>
        </p:blipFill>
        <p:spPr>
          <a:xfrm>
            <a:off x="2135560" y="0"/>
            <a:ext cx="8876942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1328BD33-2FD9-BE70-291A-9850E3EFA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1" y="116634"/>
            <a:ext cx="11141471" cy="991809"/>
          </a:xfrm>
        </p:spPr>
        <p:txBody>
          <a:bodyPr/>
          <a:lstStyle/>
          <a:p>
            <a:r>
              <a:rPr lang="ru-RU" altLang="ru-RU" dirty="0"/>
              <a:t>Применение таблиц соответствия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A00BFF-8080-B42E-DC89-9D41F4B329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8571" y="1602104"/>
            <a:ext cx="1137932" cy="1061504"/>
          </a:xfrm>
          <a:prstGeom prst="rect">
            <a:avLst/>
          </a:prstGeom>
        </p:spPr>
      </p:pic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DB5D30C5-7B85-AB9A-17A1-FAE1BD057EE8}"/>
              </a:ext>
            </a:extLst>
          </p:cNvPr>
          <p:cNvCxnSpPr>
            <a:cxnSpLocks/>
          </p:cNvCxnSpPr>
          <p:nvPr/>
        </p:nvCxnSpPr>
        <p:spPr>
          <a:xfrm flipH="1">
            <a:off x="7608168" y="620688"/>
            <a:ext cx="4583832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A29678CE-4527-4BF7-61AB-CC43C8F38412}"/>
              </a:ext>
            </a:extLst>
          </p:cNvPr>
          <p:cNvCxnSpPr>
            <a:cxnSpLocks/>
          </p:cNvCxnSpPr>
          <p:nvPr/>
        </p:nvCxnSpPr>
        <p:spPr>
          <a:xfrm>
            <a:off x="-24680" y="620688"/>
            <a:ext cx="36842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D5CD2E-693A-DEC7-2338-1709482F1046}"/>
              </a:ext>
            </a:extLst>
          </p:cNvPr>
          <p:cNvSpPr txBox="1">
            <a:spLocks/>
          </p:cNvSpPr>
          <p:nvPr/>
        </p:nvSpPr>
        <p:spPr>
          <a:xfrm>
            <a:off x="2423592" y="1722984"/>
            <a:ext cx="7416824" cy="69790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4572D"/>
              </a:buClr>
            </a:pPr>
            <a:r>
              <a:rPr lang="ru-RU" sz="2000" b="1" dirty="0">
                <a:solidFill>
                  <a:schemeClr val="bg1"/>
                </a:solidFill>
              </a:rPr>
              <a:t>КВР + КОСГУ </a:t>
            </a: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(0503110/0503123/0503323, 0503723, формы </a:t>
            </a:r>
            <a:b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 детализированным КБК) </a:t>
            </a:r>
          </a:p>
        </p:txBody>
      </p:sp>
      <p:sp>
        <p:nvSpPr>
          <p:cNvPr id="5" name="Объект 3">
            <a:extLst>
              <a:ext uri="{FF2B5EF4-FFF2-40B4-BE49-F238E27FC236}">
                <a16:creationId xmlns:a16="http://schemas.microsoft.com/office/drawing/2014/main" id="{BD8B7D6E-D02F-B9D5-F210-DE5DA5A47E55}"/>
              </a:ext>
            </a:extLst>
          </p:cNvPr>
          <p:cNvSpPr txBox="1">
            <a:spLocks/>
          </p:cNvSpPr>
          <p:nvPr/>
        </p:nvSpPr>
        <p:spPr bwMode="auto">
          <a:xfrm>
            <a:off x="2423592" y="3676523"/>
            <a:ext cx="7632848" cy="43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4572D"/>
              </a:buClr>
            </a:pPr>
            <a:r>
              <a:rPr lang="ru-RU" sz="2000" b="1" dirty="0">
                <a:solidFill>
                  <a:schemeClr val="bg1"/>
                </a:solidFill>
              </a:rPr>
              <a:t>Код дохода+ </a:t>
            </a:r>
            <a:r>
              <a:rPr lang="ru-RU" sz="20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КОСГУ </a:t>
            </a: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(0503110, 0503169, 0503369)</a:t>
            </a:r>
          </a:p>
        </p:txBody>
      </p:sp>
      <p:sp>
        <p:nvSpPr>
          <p:cNvPr id="7" name="Объект 3">
            <a:extLst>
              <a:ext uri="{FF2B5EF4-FFF2-40B4-BE49-F238E27FC236}">
                <a16:creationId xmlns:a16="http://schemas.microsoft.com/office/drawing/2014/main" id="{E5A2FAF8-D096-76FA-3393-763E57B1D9A0}"/>
              </a:ext>
            </a:extLst>
          </p:cNvPr>
          <p:cNvSpPr txBox="1">
            <a:spLocks/>
          </p:cNvSpPr>
          <p:nvPr/>
        </p:nvSpPr>
        <p:spPr bwMode="auto">
          <a:xfrm>
            <a:off x="2423592" y="4540858"/>
            <a:ext cx="7908386" cy="104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4572D"/>
              </a:buClr>
            </a:pPr>
            <a:r>
              <a:rPr lang="ru-RU" sz="2000" b="1" dirty="0">
                <a:solidFill>
                  <a:schemeClr val="bg1"/>
                </a:solidFill>
              </a:rPr>
              <a:t>Таблица соответствия кодов аналитических счетов бюджетного учета и видов расходов (аналитических кодов видов поступлений и выбытий) 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(0503169, 0503769, 0503369) </a:t>
            </a:r>
            <a:endParaRPr lang="ru-RU" sz="2000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Объект 3">
            <a:extLst>
              <a:ext uri="{FF2B5EF4-FFF2-40B4-BE49-F238E27FC236}">
                <a16:creationId xmlns:a16="http://schemas.microsoft.com/office/drawing/2014/main" id="{1222275F-5384-E3DD-A732-B9DB14A37631}"/>
              </a:ext>
            </a:extLst>
          </p:cNvPr>
          <p:cNvSpPr txBox="1">
            <a:spLocks/>
          </p:cNvSpPr>
          <p:nvPr/>
        </p:nvSpPr>
        <p:spPr bwMode="auto">
          <a:xfrm>
            <a:off x="2423592" y="2851632"/>
            <a:ext cx="7992888" cy="39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4572D"/>
              </a:buClr>
            </a:pPr>
            <a:r>
              <a:rPr lang="ru-RU" sz="2000" b="1" dirty="0">
                <a:solidFill>
                  <a:schemeClr val="bg1"/>
                </a:solidFill>
              </a:rPr>
              <a:t>РЗПР + ВР </a:t>
            </a: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(0503110/0503127, 0503128, 0503123, 0503723 и пр.)</a:t>
            </a:r>
          </a:p>
        </p:txBody>
      </p:sp>
    </p:spTree>
    <p:extLst>
      <p:ext uri="{BB962C8B-B14F-4D97-AF65-F5344CB8AC3E}">
        <p14:creationId xmlns:p14="http://schemas.microsoft.com/office/powerpoint/2010/main" val="2084250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84221-8AB1-E3C7-198E-2C9017B99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F95D0E0-4A3D-DDCB-2A2C-7566244723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50"/>
          <a:stretch/>
        </p:blipFill>
        <p:spPr>
          <a:xfrm flipH="1">
            <a:off x="4943872" y="0"/>
            <a:ext cx="7248128" cy="68580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3F4EC151-5B26-A80F-2C54-3679F2A896E4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7B17095-E158-24A8-B3F7-AD7262EE8B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8136"/>
          <a:stretch/>
        </p:blipFill>
        <p:spPr>
          <a:xfrm>
            <a:off x="1486337" y="0"/>
            <a:ext cx="8876942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6B4E80E8-0EC2-E2E0-29C1-D6E076973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1" y="116634"/>
            <a:ext cx="11141471" cy="991809"/>
          </a:xfrm>
        </p:spPr>
        <p:txBody>
          <a:bodyPr/>
          <a:lstStyle/>
          <a:p>
            <a:r>
              <a:rPr lang="ru-RU" altLang="ru-RU" dirty="0"/>
              <a:t>Применение таблиц соответствия</a:t>
            </a:r>
            <a:endParaRPr lang="ru-RU" dirty="0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024E06F8-729A-3774-7707-F126992B7B58}"/>
              </a:ext>
            </a:extLst>
          </p:cNvPr>
          <p:cNvCxnSpPr>
            <a:cxnSpLocks/>
          </p:cNvCxnSpPr>
          <p:nvPr/>
        </p:nvCxnSpPr>
        <p:spPr>
          <a:xfrm flipH="1">
            <a:off x="7608168" y="620688"/>
            <a:ext cx="4583832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A0675FD3-9450-D638-37EC-3682D5CE0105}"/>
              </a:ext>
            </a:extLst>
          </p:cNvPr>
          <p:cNvCxnSpPr>
            <a:cxnSpLocks/>
          </p:cNvCxnSpPr>
          <p:nvPr/>
        </p:nvCxnSpPr>
        <p:spPr>
          <a:xfrm>
            <a:off x="-24680" y="620688"/>
            <a:ext cx="36842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6556652-A022-1C77-093F-7C0A6B6E4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662" y="1146187"/>
            <a:ext cx="9214677" cy="5186314"/>
          </a:xfrm>
          <a:prstGeom prst="roundRect">
            <a:avLst>
              <a:gd name="adj" fmla="val 5648"/>
            </a:avLst>
          </a:prstGeom>
        </p:spPr>
      </p:pic>
    </p:spTree>
    <p:extLst>
      <p:ext uri="{BB962C8B-B14F-4D97-AF65-F5344CB8AC3E}">
        <p14:creationId xmlns:p14="http://schemas.microsoft.com/office/powerpoint/2010/main" val="793774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3C1A3-3BC4-4838-FA35-7DDAF1F0F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2C3E924-1821-DD29-A23E-B817637116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50"/>
          <a:stretch/>
        </p:blipFill>
        <p:spPr>
          <a:xfrm flipH="1">
            <a:off x="4943872" y="0"/>
            <a:ext cx="7248128" cy="68580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99A65F5-D03E-6DB8-6763-0B6AB8106F93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2421CCD-A837-BAC1-1CA2-0D73C5FB40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8136"/>
          <a:stretch/>
        </p:blipFill>
        <p:spPr>
          <a:xfrm>
            <a:off x="1486337" y="0"/>
            <a:ext cx="8876942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149CA192-4149-5284-B130-CFD827D31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1" y="116634"/>
            <a:ext cx="11141471" cy="991809"/>
          </a:xfrm>
        </p:spPr>
        <p:txBody>
          <a:bodyPr/>
          <a:lstStyle/>
          <a:p>
            <a:r>
              <a:rPr lang="ru-RU" altLang="ru-RU" dirty="0"/>
              <a:t>Применение таблиц соответствия</a:t>
            </a:r>
            <a:endParaRPr lang="ru-RU" dirty="0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5A110A4B-ACED-E897-04F3-30D4AA28C77C}"/>
              </a:ext>
            </a:extLst>
          </p:cNvPr>
          <p:cNvCxnSpPr>
            <a:cxnSpLocks/>
          </p:cNvCxnSpPr>
          <p:nvPr/>
        </p:nvCxnSpPr>
        <p:spPr>
          <a:xfrm flipH="1">
            <a:off x="7608168" y="620688"/>
            <a:ext cx="4583832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03566B90-F531-BCED-638A-9105574B3571}"/>
              </a:ext>
            </a:extLst>
          </p:cNvPr>
          <p:cNvCxnSpPr>
            <a:cxnSpLocks/>
          </p:cNvCxnSpPr>
          <p:nvPr/>
        </p:nvCxnSpPr>
        <p:spPr>
          <a:xfrm>
            <a:off x="-24680" y="620688"/>
            <a:ext cx="36842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28F26C-1DE0-D59E-F542-04C60DD8EF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783" y="1124744"/>
            <a:ext cx="9658434" cy="5295265"/>
          </a:xfrm>
          <a:prstGeom prst="roundRect">
            <a:avLst>
              <a:gd name="adj" fmla="val 5874"/>
            </a:avLst>
          </a:prstGeom>
        </p:spPr>
      </p:pic>
    </p:spTree>
    <p:extLst>
      <p:ext uri="{BB962C8B-B14F-4D97-AF65-F5344CB8AC3E}">
        <p14:creationId xmlns:p14="http://schemas.microsoft.com/office/powerpoint/2010/main" val="2284908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854BA3-C4C7-0AB7-0E8F-A1ED0A003F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5" y="0"/>
            <a:ext cx="8486775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46247C3-E37C-ED1E-12ED-F06D782AED1B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89EF5C-2D82-95C4-9D77-72444212C8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" r="23867"/>
          <a:stretch/>
        </p:blipFill>
        <p:spPr>
          <a:xfrm>
            <a:off x="1386086" y="0"/>
            <a:ext cx="9419827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3308" y="262691"/>
            <a:ext cx="11141471" cy="991809"/>
          </a:xfrm>
        </p:spPr>
        <p:txBody>
          <a:bodyPr/>
          <a:lstStyle/>
          <a:p>
            <a:r>
              <a:rPr lang="ru-RU" dirty="0"/>
              <a:t>Сроки представления отчетности за 2024 год</a:t>
            </a:r>
          </a:p>
        </p:txBody>
      </p:sp>
      <p:cxnSp>
        <p:nvCxnSpPr>
          <p:cNvPr id="32" name="Прямая соединительная линия 31"/>
          <p:cNvCxnSpPr>
            <a:cxnSpLocks/>
          </p:cNvCxnSpPr>
          <p:nvPr/>
        </p:nvCxnSpPr>
        <p:spPr>
          <a:xfrm>
            <a:off x="0" y="758596"/>
            <a:ext cx="335360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>
            <a:cxnSpLocks/>
          </p:cNvCxnSpPr>
          <p:nvPr/>
        </p:nvCxnSpPr>
        <p:spPr>
          <a:xfrm flipH="1">
            <a:off x="9912424" y="758596"/>
            <a:ext cx="2279576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Скругленный прямоугольник 2">
            <a:extLst>
              <a:ext uri="{FF2B5EF4-FFF2-40B4-BE49-F238E27FC236}">
                <a16:creationId xmlns:a16="http://schemas.microsoft.com/office/drawing/2014/main" id="{7B072EE8-7A42-2643-4FF8-E9CE1CE493CC}"/>
              </a:ext>
            </a:extLst>
          </p:cNvPr>
          <p:cNvSpPr/>
          <p:nvPr/>
        </p:nvSpPr>
        <p:spPr>
          <a:xfrm>
            <a:off x="551384" y="5088853"/>
            <a:ext cx="10513168" cy="1076451"/>
          </a:xfrm>
          <a:prstGeom prst="roundRect">
            <a:avLst>
              <a:gd name="adj" fmla="val 19849"/>
            </a:avLst>
          </a:prstGeom>
          <a:solidFill>
            <a:srgbClr val="232C30"/>
          </a:solidFill>
          <a:ln w="19050">
            <a:solidFill>
              <a:srgbClr val="D45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бъект 3">
            <a:extLst>
              <a:ext uri="{FF2B5EF4-FFF2-40B4-BE49-F238E27FC236}">
                <a16:creationId xmlns:a16="http://schemas.microsoft.com/office/drawing/2014/main" id="{23215DBA-8E5D-464A-B66D-519B3F415A55}"/>
              </a:ext>
            </a:extLst>
          </p:cNvPr>
          <p:cNvSpPr txBox="1">
            <a:spLocks/>
          </p:cNvSpPr>
          <p:nvPr/>
        </p:nvSpPr>
        <p:spPr bwMode="auto">
          <a:xfrm>
            <a:off x="1999254" y="5301315"/>
            <a:ext cx="8705257" cy="72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1800"/>
              </a:spcAft>
              <a:buNone/>
            </a:pPr>
            <a:r>
              <a:rPr lang="ru-RU" sz="1800" dirty="0">
                <a:solidFill>
                  <a:srgbClr val="D4572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Каждым субъектом РФ утверждаются свои сроки представления отчетности для ГРБС и ФО муниципальных образований</a:t>
            </a:r>
            <a:endParaRPr lang="en-US" sz="1800" dirty="0">
              <a:solidFill>
                <a:srgbClr val="D4572D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id="{1C115B0D-5476-A5F0-A85E-9CC3FF404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876" y="2238046"/>
            <a:ext cx="39915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  <a:buClr>
                <a:srgbClr val="000000"/>
              </a:buClr>
              <a:buSzPct val="100000"/>
              <a:defRPr/>
            </a:pPr>
            <a:r>
              <a:rPr lang="ru-RU" sz="2000" dirty="0">
                <a:solidFill>
                  <a:srgbClr val="D4572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П. 298 Инструкции 191н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F0FC2BD-4BD8-CC13-2BF2-8D13BD4B8A97}"/>
              </a:ext>
            </a:extLst>
          </p:cNvPr>
          <p:cNvSpPr txBox="1"/>
          <p:nvPr/>
        </p:nvSpPr>
        <p:spPr>
          <a:xfrm>
            <a:off x="1943876" y="2679185"/>
            <a:ext cx="68874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Годовая отчетность об исполнении консолидированного</a:t>
            </a:r>
            <a:b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бюджета субъекта Российской Федерации и бюджета ТГВФ</a:t>
            </a:r>
          </a:p>
          <a:p>
            <a:r>
              <a:rPr lang="ru-RU" sz="20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Кроме ф.0503125:</a:t>
            </a:r>
            <a:r>
              <a:rPr lang="ru-RU" sz="20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10 марта</a:t>
            </a:r>
            <a:r>
              <a:rPr lang="ru-RU" sz="2000" dirty="0">
                <a:solidFill>
                  <a:schemeClr val="bg1"/>
                </a:solidFill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–</a:t>
            </a: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 апреля 2025 года</a:t>
            </a:r>
          </a:p>
          <a:p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69</a:t>
            </a:r>
            <a:r>
              <a:rPr lang="ru-RU" sz="2000" dirty="0">
                <a:solidFill>
                  <a:schemeClr val="bg1"/>
                </a:solidFill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–</a:t>
            </a: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75-й календарный день </a:t>
            </a:r>
          </a:p>
          <a:p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75</a:t>
            </a:r>
            <a:r>
              <a:rPr lang="ru-RU" sz="2000" dirty="0">
                <a:solidFill>
                  <a:schemeClr val="bg1"/>
                </a:solidFill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–</a:t>
            </a: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81-й календарный день </a:t>
            </a:r>
          </a:p>
          <a:p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82</a:t>
            </a:r>
            <a:r>
              <a:rPr lang="ru-RU" sz="2000" dirty="0">
                <a:solidFill>
                  <a:schemeClr val="bg1"/>
                </a:solidFill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–94</a:t>
            </a: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-й календарный день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AD8DF6-EDAF-CD06-9227-DB95ABBA2FD9}"/>
              </a:ext>
            </a:extLst>
          </p:cNvPr>
          <p:cNvSpPr txBox="1"/>
          <p:nvPr/>
        </p:nvSpPr>
        <p:spPr>
          <a:xfrm>
            <a:off x="1943877" y="1628800"/>
            <a:ext cx="4728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ф.0503125:</a:t>
            </a:r>
            <a:r>
              <a:rPr lang="ru-RU" sz="20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до 17 </a:t>
            </a:r>
            <a:r>
              <a:rPr lang="ru-RU" sz="20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февраля 2025 </a:t>
            </a: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года 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9EEB74D-E828-E707-104D-42FF5EAA29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1424" y="5261879"/>
            <a:ext cx="730399" cy="73039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5BFCA0A-1EF9-D560-A6B3-6424793F9C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4631" y="1649949"/>
            <a:ext cx="994865" cy="101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76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829DD-6240-5C22-4181-D5EBB93E6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FADB09E-1729-8C88-2DED-9E29316912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50"/>
          <a:stretch/>
        </p:blipFill>
        <p:spPr>
          <a:xfrm flipH="1">
            <a:off x="4943872" y="0"/>
            <a:ext cx="7248128" cy="68580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8660765-E070-25D1-78E8-2F337D58EEA1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F35CD8D-1326-16DE-4DAC-CD8CC92B6C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8136"/>
          <a:stretch/>
        </p:blipFill>
        <p:spPr>
          <a:xfrm>
            <a:off x="1486337" y="0"/>
            <a:ext cx="8876942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18A31D16-D834-F916-B4CA-5A96A3473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1" y="116634"/>
            <a:ext cx="11141471" cy="991809"/>
          </a:xfrm>
        </p:spPr>
        <p:txBody>
          <a:bodyPr/>
          <a:lstStyle/>
          <a:p>
            <a:r>
              <a:rPr lang="ru-RU" altLang="ru-RU" dirty="0"/>
              <a:t>Применение таблиц соответствия</a:t>
            </a:r>
            <a:endParaRPr lang="ru-RU" dirty="0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8514B325-DE9C-B7A5-7A8A-4F7363ECDCB5}"/>
              </a:ext>
            </a:extLst>
          </p:cNvPr>
          <p:cNvCxnSpPr>
            <a:cxnSpLocks/>
          </p:cNvCxnSpPr>
          <p:nvPr/>
        </p:nvCxnSpPr>
        <p:spPr>
          <a:xfrm flipH="1">
            <a:off x="7608168" y="620688"/>
            <a:ext cx="4583832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6605663B-5347-5F57-3EF9-D74648D71879}"/>
              </a:ext>
            </a:extLst>
          </p:cNvPr>
          <p:cNvCxnSpPr>
            <a:cxnSpLocks/>
          </p:cNvCxnSpPr>
          <p:nvPr/>
        </p:nvCxnSpPr>
        <p:spPr>
          <a:xfrm>
            <a:off x="-24680" y="620688"/>
            <a:ext cx="36842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7B2609-2EB4-0C3C-CC20-A88D4C588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644" y="1308333"/>
            <a:ext cx="10392712" cy="4962143"/>
          </a:xfrm>
          <a:prstGeom prst="roundRect">
            <a:avLst>
              <a:gd name="adj" fmla="val 5150"/>
            </a:avLst>
          </a:prstGeom>
        </p:spPr>
      </p:pic>
    </p:spTree>
    <p:extLst>
      <p:ext uri="{BB962C8B-B14F-4D97-AF65-F5344CB8AC3E}">
        <p14:creationId xmlns:p14="http://schemas.microsoft.com/office/powerpoint/2010/main" val="4066389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9C87AA-9189-1277-CEAE-2312ACF55C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26"/>
          <a:stretch/>
        </p:blipFill>
        <p:spPr>
          <a:xfrm>
            <a:off x="2063552" y="0"/>
            <a:ext cx="10128448" cy="68580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1DFDEDD-8CC6-F778-9F34-DD0ADE59EC6C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1CA253B-D541-0050-6ACE-5F732BB114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1127"/>
          <a:stretch/>
        </p:blipFill>
        <p:spPr>
          <a:xfrm>
            <a:off x="706578" y="0"/>
            <a:ext cx="9768408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1328BD33-2FD9-BE70-291A-9850E3EFA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1" y="116634"/>
            <a:ext cx="11141471" cy="991809"/>
          </a:xfrm>
        </p:spPr>
        <p:txBody>
          <a:bodyPr/>
          <a:lstStyle/>
          <a:p>
            <a:r>
              <a:rPr lang="ru-RU" dirty="0"/>
              <a:t>Справочник КА_СЧЕТ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DB5D30C5-7B85-AB9A-17A1-FAE1BD057EE8}"/>
              </a:ext>
            </a:extLst>
          </p:cNvPr>
          <p:cNvCxnSpPr>
            <a:cxnSpLocks/>
          </p:cNvCxnSpPr>
          <p:nvPr/>
        </p:nvCxnSpPr>
        <p:spPr>
          <a:xfrm flipH="1">
            <a:off x="5159896" y="620688"/>
            <a:ext cx="703210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A29678CE-4527-4BF7-61AB-CC43C8F38412}"/>
              </a:ext>
            </a:extLst>
          </p:cNvPr>
          <p:cNvCxnSpPr>
            <a:cxnSpLocks/>
          </p:cNvCxnSpPr>
          <p:nvPr/>
        </p:nvCxnSpPr>
        <p:spPr>
          <a:xfrm>
            <a:off x="-24680" y="620688"/>
            <a:ext cx="36842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18A9822-8F27-5608-E553-8B47554B8EBC}"/>
              </a:ext>
            </a:extLst>
          </p:cNvPr>
          <p:cNvSpPr/>
          <p:nvPr/>
        </p:nvSpPr>
        <p:spPr>
          <a:xfrm>
            <a:off x="470985" y="836724"/>
            <a:ext cx="9423862" cy="577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bg1"/>
                </a:solidFill>
                <a:latin typeface="+mn-lt"/>
              </a:rPr>
              <a:t>Проверка корректности показателей в 0503169/0503769/0503369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19FE5F4-1C74-F03C-4B2E-ECE29C361B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985" y="1543347"/>
            <a:ext cx="9831374" cy="4671357"/>
          </a:xfrm>
          <a:prstGeom prst="roundRect">
            <a:avLst>
              <a:gd name="adj" fmla="val 3704"/>
            </a:avLst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619760-8315-E728-FFFF-F6806FF73E40}"/>
              </a:ext>
            </a:extLst>
          </p:cNvPr>
          <p:cNvSpPr txBox="1"/>
          <p:nvPr/>
        </p:nvSpPr>
        <p:spPr>
          <a:xfrm>
            <a:off x="343744" y="6162590"/>
            <a:ext cx="12376992" cy="415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Размещен на сайте ФК РФ в разделе Учет и отчетность – Методический кабинет- Контрольные соотношения</a:t>
            </a:r>
          </a:p>
        </p:txBody>
      </p:sp>
    </p:spTree>
    <p:extLst>
      <p:ext uri="{BB962C8B-B14F-4D97-AF65-F5344CB8AC3E}">
        <p14:creationId xmlns:p14="http://schemas.microsoft.com/office/powerpoint/2010/main" val="3753182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3088F2-BA05-B838-4F26-F5C7CA91E6E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7" r="-18107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68F6D17-CC0C-C5C7-7596-E1A438C32C90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6FDABB-7A84-2DFA-BBFD-0547FD0D4F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8136"/>
          <a:stretch/>
        </p:blipFill>
        <p:spPr>
          <a:xfrm>
            <a:off x="1486337" y="0"/>
            <a:ext cx="8876942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3308" y="492975"/>
            <a:ext cx="10735260" cy="991809"/>
          </a:xfrm>
        </p:spPr>
        <p:txBody>
          <a:bodyPr/>
          <a:lstStyle/>
          <a:p>
            <a:r>
              <a:rPr lang="ru-RU" altLang="ru-RU" dirty="0"/>
              <a:t>Отражение показателей 05037хх форм </a:t>
            </a:r>
            <a:br>
              <a:rPr lang="en-US" altLang="ru-RU" dirty="0"/>
            </a:br>
            <a:r>
              <a:rPr lang="ru-RU" altLang="ru-RU" dirty="0"/>
              <a:t>в разрезе национальных проектов</a:t>
            </a:r>
            <a:endParaRPr lang="ru-RU" dirty="0"/>
          </a:p>
        </p:txBody>
      </p:sp>
      <p:cxnSp>
        <p:nvCxnSpPr>
          <p:cNvPr id="32" name="Прямая соединительная линия 31"/>
          <p:cNvCxnSpPr>
            <a:cxnSpLocks/>
          </p:cNvCxnSpPr>
          <p:nvPr/>
        </p:nvCxnSpPr>
        <p:spPr>
          <a:xfrm>
            <a:off x="0" y="758596"/>
            <a:ext cx="335360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>
            <a:cxnSpLocks/>
          </p:cNvCxnSpPr>
          <p:nvPr/>
        </p:nvCxnSpPr>
        <p:spPr>
          <a:xfrm flipH="1">
            <a:off x="8616280" y="758596"/>
            <a:ext cx="3575720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48E1615C-1AA5-54AF-0A92-07D161950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788727"/>
            <a:ext cx="8280920" cy="4576298"/>
          </a:xfrm>
          <a:prstGeom prst="roundRect">
            <a:avLst>
              <a:gd name="adj" fmla="val 5011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8">
            <a:extLst>
              <a:ext uri="{FF2B5EF4-FFF2-40B4-BE49-F238E27FC236}">
                <a16:creationId xmlns:a16="http://schemas.microsoft.com/office/drawing/2014/main" id="{E2E42D9E-A850-E03C-612A-C279E1A7853A}"/>
              </a:ext>
            </a:extLst>
          </p:cNvPr>
          <p:cNvSpPr/>
          <p:nvPr/>
        </p:nvSpPr>
        <p:spPr>
          <a:xfrm>
            <a:off x="7783421" y="2384887"/>
            <a:ext cx="3785187" cy="2088225"/>
          </a:xfrm>
          <a:prstGeom prst="roundRect">
            <a:avLst/>
          </a:prstGeom>
          <a:solidFill>
            <a:srgbClr val="232C30"/>
          </a:solidFill>
          <a:ln w="28575">
            <a:solidFill>
              <a:srgbClr val="D45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D4572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Допустимость значений </a:t>
            </a:r>
            <a:br>
              <a:rPr lang="ru-RU" b="1" dirty="0">
                <a:solidFill>
                  <a:srgbClr val="D4572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b="1" dirty="0">
                <a:solidFill>
                  <a:srgbClr val="D4572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в 4, 5 разряде целевой статьи расходов коды согласно приложению 2 </a:t>
            </a:r>
            <a:br>
              <a:rPr lang="ru-RU" b="1" dirty="0">
                <a:solidFill>
                  <a:srgbClr val="D4572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b="1" dirty="0">
                <a:solidFill>
                  <a:srgbClr val="D4572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 приказу № 82н, в 6–10 разряде – код направления расходов</a:t>
            </a:r>
          </a:p>
        </p:txBody>
      </p:sp>
    </p:spTree>
    <p:extLst>
      <p:ext uri="{BB962C8B-B14F-4D97-AF65-F5344CB8AC3E}">
        <p14:creationId xmlns:p14="http://schemas.microsoft.com/office/powerpoint/2010/main" val="1556221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3C1F98-D66E-740F-EB8C-83722BE416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1"/>
          <a:stretch/>
        </p:blipFill>
        <p:spPr>
          <a:xfrm>
            <a:off x="2783632" y="0"/>
            <a:ext cx="9408368" cy="68580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1DFDEDD-8CC6-F778-9F34-DD0ADE59EC6C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1CA253B-D541-0050-6ACE-5F732BB114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1127"/>
          <a:stretch/>
        </p:blipFill>
        <p:spPr>
          <a:xfrm>
            <a:off x="706578" y="0"/>
            <a:ext cx="9768408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1328BD33-2FD9-BE70-291A-9850E3EFA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0" y="365728"/>
            <a:ext cx="11141471" cy="470984"/>
          </a:xfrm>
        </p:spPr>
        <p:txBody>
          <a:bodyPr/>
          <a:lstStyle/>
          <a:p>
            <a:r>
              <a:rPr lang="ru-RU" altLang="ru-RU" sz="3600" dirty="0"/>
              <a:t>0503110</a:t>
            </a:r>
            <a:endParaRPr lang="ru-RU" dirty="0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DB5D30C5-7B85-AB9A-17A1-FAE1BD057EE8}"/>
              </a:ext>
            </a:extLst>
          </p:cNvPr>
          <p:cNvCxnSpPr>
            <a:cxnSpLocks/>
          </p:cNvCxnSpPr>
          <p:nvPr/>
        </p:nvCxnSpPr>
        <p:spPr>
          <a:xfrm flipH="1">
            <a:off x="2495600" y="620688"/>
            <a:ext cx="9696400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A29678CE-4527-4BF7-61AB-CC43C8F38412}"/>
              </a:ext>
            </a:extLst>
          </p:cNvPr>
          <p:cNvCxnSpPr>
            <a:cxnSpLocks/>
          </p:cNvCxnSpPr>
          <p:nvPr/>
        </p:nvCxnSpPr>
        <p:spPr>
          <a:xfrm>
            <a:off x="-24680" y="620688"/>
            <a:ext cx="36842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285C613-43C4-62EA-B95E-84291BFC3A36}"/>
              </a:ext>
            </a:extLst>
          </p:cNvPr>
          <p:cNvSpPr txBox="1"/>
          <p:nvPr/>
        </p:nvSpPr>
        <p:spPr>
          <a:xfrm>
            <a:off x="897296" y="4155271"/>
            <a:ext cx="10147588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+mn-lt"/>
                <a:cs typeface="Segoe UI Light" panose="020B0502040204020203" pitchFamily="34" charset="0"/>
              </a:rPr>
              <a:t>Детализированный КД Х ХХ ХХХХХ ХХ ХХХХ ХХХ 1 401 10 ХХХ актуальные по приказу 82Н</a:t>
            </a:r>
          </a:p>
          <a:p>
            <a:r>
              <a:rPr lang="ru-RU" sz="1400" dirty="0">
                <a:solidFill>
                  <a:schemeClr val="bg1"/>
                </a:solidFill>
                <a:latin typeface="+mn-lt"/>
                <a:cs typeface="Segoe UI Light" panose="020B0502040204020203" pitchFamily="34" charset="0"/>
              </a:rPr>
              <a:t>За исключением:</a:t>
            </a:r>
            <a:r>
              <a:rPr lang="ru-RU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1 11 09000 00 0000 000 1 401 10 172</a:t>
            </a:r>
          </a:p>
          <a:p>
            <a:r>
              <a:rPr lang="ru-RU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	1 17 00000 00 0000 000 1 401 10 179</a:t>
            </a:r>
          </a:p>
          <a:p>
            <a:r>
              <a:rPr lang="ru-RU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	1 17 00000 00 0000 000 1 401 10 199</a:t>
            </a:r>
          </a:p>
          <a:p>
            <a:r>
              <a:rPr lang="ru-RU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	1 11 09000 00 0000 120 1 401 10 172</a:t>
            </a:r>
          </a:p>
          <a:p>
            <a:r>
              <a:rPr lang="ru-RU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	1 11 00000 00 0000 000 1 401 10 121</a:t>
            </a:r>
          </a:p>
          <a:p>
            <a:r>
              <a:rPr lang="ru-RU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	1 11 00000 00 0000 000 1 401 10 122</a:t>
            </a:r>
          </a:p>
          <a:p>
            <a:r>
              <a:rPr lang="ru-RU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	1 11 00000 00 0000 000 1 401 10 123</a:t>
            </a:r>
          </a:p>
          <a:p>
            <a:r>
              <a:rPr lang="ru-RU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	1 14 00000 00 0000 000 1 401 10 172</a:t>
            </a:r>
          </a:p>
          <a:p>
            <a:endParaRPr lang="ru-RU" sz="1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НЕОБХОДИМО ЗАКРЫТЬ В СПРАВОЧНИКЕ ДОХОДОВ НЕАКТУАЛЬНЫЕ КОДА!</a:t>
            </a:r>
          </a:p>
          <a:p>
            <a:endParaRPr lang="ru-RU" sz="1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ru-RU" sz="1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	</a:t>
            </a:r>
          </a:p>
          <a:p>
            <a:endParaRPr lang="ru-RU" sz="1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66E146B-D13D-238C-C684-62C0F89971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578" y="972256"/>
            <a:ext cx="10543269" cy="3083771"/>
          </a:xfrm>
          <a:prstGeom prst="roundRect">
            <a:avLst>
              <a:gd name="adj" fmla="val 10670"/>
            </a:avLst>
          </a:prstGeom>
        </p:spPr>
      </p:pic>
    </p:spTree>
    <p:extLst>
      <p:ext uri="{BB962C8B-B14F-4D97-AF65-F5344CB8AC3E}">
        <p14:creationId xmlns:p14="http://schemas.microsoft.com/office/powerpoint/2010/main" val="20412246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5BC1F7C-8AF9-3530-101C-F22631245F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9"/>
          <a:stretch/>
        </p:blipFill>
        <p:spPr>
          <a:xfrm>
            <a:off x="3575720" y="0"/>
            <a:ext cx="861628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4B24F62-28E7-0991-45BD-C007D1F5547D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CB16084-DED6-10C6-BCAA-3C6A796972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8136"/>
          <a:stretch/>
        </p:blipFill>
        <p:spPr>
          <a:xfrm>
            <a:off x="893193" y="0"/>
            <a:ext cx="8876942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16C27B-5903-3500-37F9-4ADF38047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1" y="116634"/>
            <a:ext cx="11141471" cy="991809"/>
          </a:xfrm>
        </p:spPr>
        <p:txBody>
          <a:bodyPr/>
          <a:lstStyle/>
          <a:p>
            <a:r>
              <a:rPr lang="ru-RU" altLang="ru-RU" dirty="0"/>
              <a:t>0503125 Справка по консолидируемым расчетам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2D54B5-413C-BC1F-1C27-1F8B66DA765F}"/>
              </a:ext>
            </a:extLst>
          </p:cNvPr>
          <p:cNvSpPr txBox="1"/>
          <p:nvPr/>
        </p:nvSpPr>
        <p:spPr>
          <a:xfrm>
            <a:off x="473075" y="1410502"/>
            <a:ext cx="10825732" cy="4657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ru-RU" dirty="0">
                <a:solidFill>
                  <a:schemeClr val="bg1"/>
                </a:solidFill>
                <a:latin typeface="+mj-lt"/>
              </a:rPr>
              <a:t>Согласно письму Минфина России и Федерального Казначейства от 29.11.2024 № 02-06-06/120377/ 07-04-05/35263  </a:t>
            </a:r>
            <a:r>
              <a:rPr lang="ru-RU" sz="1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«О дополнительных критериях по раскрытию информации при составлении </a:t>
            </a:r>
            <a:br>
              <a:rPr lang="ru-RU" sz="1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 представлении годовой бюджетной отчетности, годовой консолидированной бухгалтерской отчетности государственных (муниципальных) бюджетных и автономных учреждений финансовыми органами субъектов Российской Федерации и органами управления государственными внебюджетными фондами Российской Федерации за 2024 год»</a:t>
            </a:r>
            <a:endParaRPr lang="ru-RU" sz="2000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  <a:latin typeface="+mj-lt"/>
              </a:rPr>
              <a:t> 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+mj-lt"/>
              </a:rPr>
              <a:t>При представлении финансовыми органами в Федеральное казначейство справок (ф. 0503125) показатели (обороты, остатки) по счетам 1 401 41 000 «Доходы будущих периодов к признанию </a:t>
            </a:r>
            <a:br>
              <a:rPr lang="ru-RU" dirty="0">
                <a:solidFill>
                  <a:schemeClr val="bg1"/>
                </a:solidFill>
                <a:latin typeface="+mj-lt"/>
              </a:rPr>
            </a:br>
            <a:r>
              <a:rPr lang="ru-RU" dirty="0">
                <a:solidFill>
                  <a:schemeClr val="bg1"/>
                </a:solidFill>
                <a:latin typeface="+mj-lt"/>
              </a:rPr>
              <a:t>в текущем году» и 1 401 49 000 «Доходы будущих периодов к признанию в очередные года» включаются в состав показателей счета 1 401 40 000 «Доходы будущих периодов».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  <a:latin typeface="+mj-lt"/>
              </a:rPr>
              <a:t>Отражение в 0503125 показателей по счетам 140141151(161), 140149151(161) </a:t>
            </a:r>
            <a:br>
              <a:rPr lang="ru-RU" b="1" dirty="0">
                <a:solidFill>
                  <a:schemeClr val="bg1"/>
                </a:solidFill>
                <a:latin typeface="+mj-lt"/>
              </a:rPr>
            </a:br>
            <a:r>
              <a:rPr lang="ru-RU" b="1" dirty="0">
                <a:solidFill>
                  <a:schemeClr val="bg1"/>
                </a:solidFill>
                <a:latin typeface="+mj-lt"/>
              </a:rPr>
              <a:t>по решению региона.</a:t>
            </a:r>
            <a:endParaRPr lang="ru-RU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  <a:latin typeface="+mj-lt"/>
              </a:rPr>
              <a:t>Показатели по счетов 140141151(161), 140149151(161) в Электронный бюджет </a:t>
            </a:r>
            <a:br>
              <a:rPr lang="ru-RU" b="1" dirty="0">
                <a:solidFill>
                  <a:schemeClr val="bg1"/>
                </a:solidFill>
                <a:latin typeface="+mj-lt"/>
              </a:rPr>
            </a:br>
            <a:r>
              <a:rPr lang="ru-RU" b="1" dirty="0">
                <a:solidFill>
                  <a:schemeClr val="bg1"/>
                </a:solidFill>
                <a:latin typeface="+mj-lt"/>
              </a:rPr>
              <a:t>не предоставляются и подлежат обобщения на счета 140140151(161).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B7A855F4-354F-5B53-8426-BFDD7A52E75D}"/>
              </a:ext>
            </a:extLst>
          </p:cNvPr>
          <p:cNvCxnSpPr>
            <a:cxnSpLocks/>
          </p:cNvCxnSpPr>
          <p:nvPr/>
        </p:nvCxnSpPr>
        <p:spPr>
          <a:xfrm flipH="1">
            <a:off x="10632504" y="620688"/>
            <a:ext cx="1559496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49581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11A42-9377-27D8-8A24-92A84A036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54A2629-8887-D96F-095D-5FE8876873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0"/>
          <a:stretch/>
        </p:blipFill>
        <p:spPr>
          <a:xfrm>
            <a:off x="2567608" y="0"/>
            <a:ext cx="9624392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6B77A05-4002-922E-D6D3-3AAC338C35D3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96C1A1-79BE-6C80-9688-1E0EFB24B2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8136"/>
          <a:stretch/>
        </p:blipFill>
        <p:spPr>
          <a:xfrm>
            <a:off x="577218" y="0"/>
            <a:ext cx="8876942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D8D60F-C725-DD37-F81D-B6F464E1B9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78" r="1395"/>
          <a:stretch/>
        </p:blipFill>
        <p:spPr>
          <a:xfrm>
            <a:off x="371364" y="2132856"/>
            <a:ext cx="11449272" cy="3911123"/>
          </a:xfrm>
          <a:prstGeom prst="roundRect">
            <a:avLst>
              <a:gd name="adj" fmla="val 4653"/>
            </a:avLst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4B56A0EB-065F-7C7B-E31E-BBC03FDCBF21}"/>
              </a:ext>
            </a:extLst>
          </p:cNvPr>
          <p:cNvCxnSpPr>
            <a:cxnSpLocks/>
          </p:cNvCxnSpPr>
          <p:nvPr/>
        </p:nvCxnSpPr>
        <p:spPr>
          <a:xfrm flipH="1">
            <a:off x="3431704" y="620688"/>
            <a:ext cx="8760296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F72678C1-A75F-A040-3EC9-B1FB73EC3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600" dirty="0">
                <a:solidFill>
                  <a:srgbClr val="D4572D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0503125 ФЛК</a:t>
            </a:r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205BA4F9-DB54-F012-198B-0F03F780A260}"/>
              </a:ext>
            </a:extLst>
          </p:cNvPr>
          <p:cNvSpPr txBox="1">
            <a:spLocks/>
          </p:cNvSpPr>
          <p:nvPr/>
        </p:nvSpPr>
        <p:spPr bwMode="auto">
          <a:xfrm>
            <a:off x="390836" y="1417433"/>
            <a:ext cx="10848528" cy="57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ru-RU" altLang="ru-RU" sz="3600" kern="1200" cap="none" baseline="0" dirty="0" smtClean="0">
                <a:solidFill>
                  <a:srgbClr val="D4572D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Segoe UI" pitchFamily="34" charset="0"/>
                <a:cs typeface="Segoe U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Segoe UI" pitchFamily="34" charset="0"/>
                <a:cs typeface="Segoe U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Segoe UI" pitchFamily="34" charset="0"/>
                <a:cs typeface="Segoe U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Segoe UI" pitchFamily="34" charset="0"/>
                <a:cs typeface="Segoe U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ru-RU" sz="2000">
                <a:solidFill>
                  <a:schemeClr val="bg1"/>
                </a:solidFill>
                <a:latin typeface="+mj-lt"/>
              </a:rPr>
              <a:t>КС ФК РФ указан перечень допустимых значений по форме.</a:t>
            </a:r>
          </a:p>
        </p:txBody>
      </p:sp>
    </p:spTree>
    <p:extLst>
      <p:ext uri="{BB962C8B-B14F-4D97-AF65-F5344CB8AC3E}">
        <p14:creationId xmlns:p14="http://schemas.microsoft.com/office/powerpoint/2010/main" val="695170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3C1F98-D66E-740F-EB8C-83722BE416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1"/>
          <a:stretch/>
        </p:blipFill>
        <p:spPr>
          <a:xfrm>
            <a:off x="2783632" y="0"/>
            <a:ext cx="9408368" cy="68580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1DFDEDD-8CC6-F778-9F34-DD0ADE59EC6C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1CA253B-D541-0050-6ACE-5F732BB114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1127"/>
          <a:stretch/>
        </p:blipFill>
        <p:spPr>
          <a:xfrm>
            <a:off x="706578" y="0"/>
            <a:ext cx="9768408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1328BD33-2FD9-BE70-291A-9850E3EFA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0" y="365727"/>
            <a:ext cx="11141471" cy="991809"/>
          </a:xfrm>
        </p:spPr>
        <p:txBody>
          <a:bodyPr/>
          <a:lstStyle/>
          <a:p>
            <a:r>
              <a:rPr lang="ru-RU" altLang="ru-RU" sz="3600" dirty="0"/>
              <a:t>0503160 Таблица 15. Причины увеличения просроченной задолженности</a:t>
            </a:r>
            <a:endParaRPr lang="ru-RU" dirty="0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DB5D30C5-7B85-AB9A-17A1-FAE1BD057EE8}"/>
              </a:ext>
            </a:extLst>
          </p:cNvPr>
          <p:cNvCxnSpPr>
            <a:cxnSpLocks/>
          </p:cNvCxnSpPr>
          <p:nvPr/>
        </p:nvCxnSpPr>
        <p:spPr>
          <a:xfrm flipH="1">
            <a:off x="9353227" y="620688"/>
            <a:ext cx="2838773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A29678CE-4527-4BF7-61AB-CC43C8F38412}"/>
              </a:ext>
            </a:extLst>
          </p:cNvPr>
          <p:cNvCxnSpPr>
            <a:cxnSpLocks/>
          </p:cNvCxnSpPr>
          <p:nvPr/>
        </p:nvCxnSpPr>
        <p:spPr>
          <a:xfrm>
            <a:off x="-24680" y="620688"/>
            <a:ext cx="36842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37958A-DEEF-787C-FE92-9BE498A872B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45" b="1486"/>
          <a:stretch/>
        </p:blipFill>
        <p:spPr>
          <a:xfrm>
            <a:off x="599728" y="1556793"/>
            <a:ext cx="10992544" cy="4392488"/>
          </a:xfrm>
          <a:prstGeom prst="roundRect">
            <a:avLst>
              <a:gd name="adj" fmla="val 5391"/>
            </a:avLst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CDD85AB4-2D6F-7929-FFA9-A924AA8FDB3F}"/>
              </a:ext>
            </a:extLst>
          </p:cNvPr>
          <p:cNvSpPr/>
          <p:nvPr/>
        </p:nvSpPr>
        <p:spPr>
          <a:xfrm>
            <a:off x="2161376" y="6033785"/>
            <a:ext cx="7869249" cy="549477"/>
          </a:xfrm>
          <a:prstGeom prst="roundRect">
            <a:avLst>
              <a:gd name="adj" fmla="val 25485"/>
            </a:avLst>
          </a:prstGeom>
          <a:solidFill>
            <a:srgbClr val="242C30"/>
          </a:solidFill>
          <a:ln>
            <a:solidFill>
              <a:srgbClr val="D4572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Группа 6960 Проверка и заполнение: 0503160M_т15 – 0503169M</a:t>
            </a:r>
          </a:p>
        </p:txBody>
      </p:sp>
    </p:spTree>
    <p:extLst>
      <p:ext uri="{BB962C8B-B14F-4D97-AF65-F5344CB8AC3E}">
        <p14:creationId xmlns:p14="http://schemas.microsoft.com/office/powerpoint/2010/main" val="19601239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3C1F98-D66E-740F-EB8C-83722BE416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1"/>
          <a:stretch/>
        </p:blipFill>
        <p:spPr>
          <a:xfrm>
            <a:off x="2783632" y="0"/>
            <a:ext cx="9408368" cy="68580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1DFDEDD-8CC6-F778-9F34-DD0ADE59EC6C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1CA253B-D541-0050-6ACE-5F732BB114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1127"/>
          <a:stretch/>
        </p:blipFill>
        <p:spPr>
          <a:xfrm>
            <a:off x="706578" y="0"/>
            <a:ext cx="9768408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1328BD33-2FD9-BE70-291A-9850E3EFA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0" y="365727"/>
            <a:ext cx="11141471" cy="991809"/>
          </a:xfrm>
        </p:spPr>
        <p:txBody>
          <a:bodyPr/>
          <a:lstStyle/>
          <a:p>
            <a:r>
              <a:rPr lang="ru-RU" altLang="ru-RU" sz="3600" dirty="0"/>
              <a:t>0503760 Таблица 11. Причины увеличения просроченной задолженности</a:t>
            </a:r>
            <a:endParaRPr lang="ru-RU" dirty="0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DB5D30C5-7B85-AB9A-17A1-FAE1BD057EE8}"/>
              </a:ext>
            </a:extLst>
          </p:cNvPr>
          <p:cNvCxnSpPr>
            <a:cxnSpLocks/>
          </p:cNvCxnSpPr>
          <p:nvPr/>
        </p:nvCxnSpPr>
        <p:spPr>
          <a:xfrm flipH="1">
            <a:off x="9337729" y="620688"/>
            <a:ext cx="2854271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A29678CE-4527-4BF7-61AB-CC43C8F38412}"/>
              </a:ext>
            </a:extLst>
          </p:cNvPr>
          <p:cNvCxnSpPr>
            <a:cxnSpLocks/>
          </p:cNvCxnSpPr>
          <p:nvPr/>
        </p:nvCxnSpPr>
        <p:spPr>
          <a:xfrm>
            <a:off x="-24680" y="620688"/>
            <a:ext cx="36842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8D49041-387C-9DD8-918B-2B1B173F8D21}"/>
              </a:ext>
            </a:extLst>
          </p:cNvPr>
          <p:cNvSpPr/>
          <p:nvPr/>
        </p:nvSpPr>
        <p:spPr>
          <a:xfrm>
            <a:off x="473310" y="5330010"/>
            <a:ext cx="8684005" cy="765501"/>
          </a:xfrm>
          <a:prstGeom prst="roundRect">
            <a:avLst>
              <a:gd name="adj" fmla="val 25485"/>
            </a:avLst>
          </a:prstGeom>
          <a:solidFill>
            <a:srgbClr val="242C30"/>
          </a:solidFill>
          <a:ln>
            <a:solidFill>
              <a:srgbClr val="D4572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Группа 6963 Автозаполнение и проверка: 0503760M_т11 – 0503769M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C53DDC-76CD-9064-6278-978D7EB488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310" y="1851126"/>
            <a:ext cx="11313518" cy="3155748"/>
          </a:xfrm>
          <a:prstGeom prst="roundRect">
            <a:avLst>
              <a:gd name="adj" fmla="val 3704"/>
            </a:avLst>
          </a:prstGeom>
        </p:spPr>
      </p:pic>
    </p:spTree>
    <p:extLst>
      <p:ext uri="{BB962C8B-B14F-4D97-AF65-F5344CB8AC3E}">
        <p14:creationId xmlns:p14="http://schemas.microsoft.com/office/powerpoint/2010/main" val="17972400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9C87AA-9189-1277-CEAE-2312ACF55C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26"/>
          <a:stretch/>
        </p:blipFill>
        <p:spPr>
          <a:xfrm>
            <a:off x="2063552" y="0"/>
            <a:ext cx="10128448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7874B0D-41E2-1B81-2FD0-ED868736E547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1DFDEDD-8CC6-F778-9F34-DD0ADE59EC6C}"/>
              </a:ext>
            </a:extLst>
          </p:cNvPr>
          <p:cNvSpPr/>
          <p:nvPr/>
        </p:nvSpPr>
        <p:spPr>
          <a:xfrm>
            <a:off x="541044" y="694525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1CA253B-D541-0050-6ACE-5F732BB114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1127"/>
          <a:stretch/>
        </p:blipFill>
        <p:spPr>
          <a:xfrm>
            <a:off x="706578" y="0"/>
            <a:ext cx="9768408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1328BD33-2FD9-BE70-291A-9850E3EFA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0" y="116634"/>
            <a:ext cx="11141471" cy="991809"/>
          </a:xfrm>
        </p:spPr>
        <p:txBody>
          <a:bodyPr/>
          <a:lstStyle/>
          <a:p>
            <a:r>
              <a:rPr lang="ru-RU" altLang="ru-RU" dirty="0"/>
              <a:t>Форма 0503169,0503369</a:t>
            </a:r>
            <a:endParaRPr lang="ru-RU" dirty="0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DB5D30C5-7B85-AB9A-17A1-FAE1BD057EE8}"/>
              </a:ext>
            </a:extLst>
          </p:cNvPr>
          <p:cNvCxnSpPr>
            <a:cxnSpLocks/>
          </p:cNvCxnSpPr>
          <p:nvPr/>
        </p:nvCxnSpPr>
        <p:spPr>
          <a:xfrm flipH="1">
            <a:off x="5519936" y="620688"/>
            <a:ext cx="667206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A29678CE-4527-4BF7-61AB-CC43C8F38412}"/>
              </a:ext>
            </a:extLst>
          </p:cNvPr>
          <p:cNvCxnSpPr>
            <a:cxnSpLocks/>
          </p:cNvCxnSpPr>
          <p:nvPr/>
        </p:nvCxnSpPr>
        <p:spPr>
          <a:xfrm>
            <a:off x="-24680" y="620688"/>
            <a:ext cx="36842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18A9822-8F27-5608-E553-8B47554B8EBC}"/>
              </a:ext>
            </a:extLst>
          </p:cNvPr>
          <p:cNvSpPr/>
          <p:nvPr/>
        </p:nvSpPr>
        <p:spPr>
          <a:xfrm>
            <a:off x="473310" y="1125305"/>
            <a:ext cx="107352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+mn-lt"/>
              </a:rPr>
              <a:t>Проверка </a:t>
            </a:r>
            <a:r>
              <a:rPr lang="ru-RU" sz="1600" dirty="0" err="1">
                <a:solidFill>
                  <a:schemeClr val="bg1"/>
                </a:solidFill>
                <a:latin typeface="+mn-lt"/>
              </a:rPr>
              <a:t>КБК+Счет</a:t>
            </a:r>
            <a:r>
              <a:rPr lang="ru-RU" sz="1600" dirty="0">
                <a:solidFill>
                  <a:schemeClr val="bg1"/>
                </a:solidFill>
                <a:latin typeface="+mn-lt"/>
              </a:rPr>
              <a:t> по таблице соответствия кодов классификации доходов и статей (подстатей) КОСГУ кодам </a:t>
            </a:r>
          </a:p>
          <a:p>
            <a:r>
              <a:rPr lang="ru-RU" sz="1600" dirty="0">
                <a:solidFill>
                  <a:schemeClr val="bg1"/>
                </a:solidFill>
                <a:latin typeface="+mn-lt"/>
              </a:rPr>
              <a:t>классификации доходов, установленным руководством по статистике государственных финансов (СГФ </a:t>
            </a:r>
            <a:r>
              <a:rPr lang="ru-RU" sz="1600" dirty="0">
                <a:solidFill>
                  <a:schemeClr val="bg1"/>
                </a:solidFill>
              </a:rPr>
              <a:t>–</a:t>
            </a:r>
            <a:r>
              <a:rPr lang="ru-RU" sz="1600" dirty="0">
                <a:solidFill>
                  <a:schemeClr val="bg1"/>
                </a:solidFill>
                <a:latin typeface="+mn-lt"/>
              </a:rPr>
              <a:t> 2014)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55A144-B10B-8218-7563-3A75F98CDD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44" y="1844824"/>
            <a:ext cx="9105900" cy="2600325"/>
          </a:xfrm>
          <a:prstGeom prst="roundRect">
            <a:avLst>
              <a:gd name="adj" fmla="val 3704"/>
            </a:avLst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B45677-BEEB-E409-4E47-33E466CF49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6885" y="3415619"/>
            <a:ext cx="10125075" cy="2457450"/>
          </a:xfrm>
          <a:prstGeom prst="roundRect">
            <a:avLst>
              <a:gd name="adj" fmla="val 3704"/>
            </a:avLst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EEEB741-91B2-6D43-D258-BB33735F91E0}"/>
              </a:ext>
            </a:extLst>
          </p:cNvPr>
          <p:cNvSpPr/>
          <p:nvPr/>
        </p:nvSpPr>
        <p:spPr>
          <a:xfrm>
            <a:off x="473310" y="5944924"/>
            <a:ext cx="115316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+mn-lt"/>
              </a:rPr>
              <a:t>По счетам 1205хх, 1209хх (за исключением счетов 120571,120971,120573,120574,120974) 2, 3 знак КОСГУ </a:t>
            </a:r>
            <a:br>
              <a:rPr lang="ru-RU" sz="1600" dirty="0">
                <a:solidFill>
                  <a:schemeClr val="bg1"/>
                </a:solidFill>
                <a:latin typeface="+mn-lt"/>
              </a:rPr>
            </a:br>
            <a:r>
              <a:rPr lang="ru-RU" sz="1600" dirty="0">
                <a:solidFill>
                  <a:schemeClr val="bg1"/>
                </a:solidFill>
                <a:latin typeface="+mn-lt"/>
              </a:rPr>
              <a:t>должен совпадать с 5, 6 знаком КСБУ</a:t>
            </a:r>
          </a:p>
        </p:txBody>
      </p:sp>
    </p:spTree>
    <p:extLst>
      <p:ext uri="{BB962C8B-B14F-4D97-AF65-F5344CB8AC3E}">
        <p14:creationId xmlns:p14="http://schemas.microsoft.com/office/powerpoint/2010/main" val="1725928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9C87AA-9189-1277-CEAE-2312ACF55C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26"/>
          <a:stretch/>
        </p:blipFill>
        <p:spPr>
          <a:xfrm>
            <a:off x="2063552" y="0"/>
            <a:ext cx="10128448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0F694FA-F5BB-92A6-C382-1A49656F5876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1DFDEDD-8CC6-F778-9F34-DD0ADE59EC6C}"/>
              </a:ext>
            </a:extLst>
          </p:cNvPr>
          <p:cNvSpPr/>
          <p:nvPr/>
        </p:nvSpPr>
        <p:spPr>
          <a:xfrm>
            <a:off x="541044" y="694525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1CA253B-D541-0050-6ACE-5F732BB114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1127"/>
          <a:stretch/>
        </p:blipFill>
        <p:spPr>
          <a:xfrm>
            <a:off x="706578" y="0"/>
            <a:ext cx="9768408" cy="6858000"/>
          </a:xfrm>
          <a:prstGeom prst="rect">
            <a:avLst/>
          </a:prstGeom>
        </p:spPr>
      </p:pic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DB5D30C5-7B85-AB9A-17A1-FAE1BD057EE8}"/>
              </a:ext>
            </a:extLst>
          </p:cNvPr>
          <p:cNvCxnSpPr>
            <a:cxnSpLocks/>
          </p:cNvCxnSpPr>
          <p:nvPr/>
        </p:nvCxnSpPr>
        <p:spPr>
          <a:xfrm flipH="1">
            <a:off x="11424592" y="620688"/>
            <a:ext cx="767408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A29678CE-4527-4BF7-61AB-CC43C8F38412}"/>
              </a:ext>
            </a:extLst>
          </p:cNvPr>
          <p:cNvCxnSpPr>
            <a:cxnSpLocks/>
          </p:cNvCxnSpPr>
          <p:nvPr/>
        </p:nvCxnSpPr>
        <p:spPr>
          <a:xfrm>
            <a:off x="-24680" y="620688"/>
            <a:ext cx="36842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6D1DBA-A88E-11A7-102E-AB3E54C1B7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66" t="18889" r="33333" b="20370"/>
          <a:stretch/>
        </p:blipFill>
        <p:spPr>
          <a:xfrm>
            <a:off x="541043" y="1664876"/>
            <a:ext cx="9083403" cy="4774608"/>
          </a:xfrm>
          <a:prstGeom prst="roundRect">
            <a:avLst>
              <a:gd name="adj" fmla="val 3704"/>
            </a:avLst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E4C1610E-4B1A-D220-E6DD-A4ABADAF7643}"/>
              </a:ext>
            </a:extLst>
          </p:cNvPr>
          <p:cNvSpPr/>
          <p:nvPr/>
        </p:nvSpPr>
        <p:spPr>
          <a:xfrm>
            <a:off x="9187037" y="1686332"/>
            <a:ext cx="2557949" cy="2753325"/>
          </a:xfrm>
          <a:prstGeom prst="roundRect">
            <a:avLst>
              <a:gd name="adj" fmla="val 6560"/>
            </a:avLst>
          </a:prstGeom>
          <a:solidFill>
            <a:srgbClr val="242C30"/>
          </a:solidFill>
          <a:ln>
            <a:solidFill>
              <a:srgbClr val="D4572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Если кредитором (дебитором) является физическое лицо или ИП, </a:t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в графе ИНН подлежит указанию значение </a:t>
            </a:r>
            <a:r>
              <a:rPr lang="ru-RU" sz="1400" b="1" dirty="0">
                <a:solidFill>
                  <a:schemeClr val="bg1"/>
                </a:solidFill>
              </a:rPr>
              <a:t>"0000000000"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3E9FDC6-7DF3-0316-D0A6-209143153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1" y="347262"/>
            <a:ext cx="11141471" cy="991809"/>
          </a:xfrm>
        </p:spPr>
        <p:txBody>
          <a:bodyPr/>
          <a:lstStyle/>
          <a:p>
            <a:r>
              <a:rPr lang="ru-RU" altLang="ru-RU" dirty="0"/>
              <a:t>Раздел 2. Сведения по дебиторской и кредиторской задолженности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4674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CB71AD8-DB24-B453-3272-D63BD4FA11E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7"/>
          <a:stretch/>
        </p:blipFill>
        <p:spPr>
          <a:xfrm>
            <a:off x="3431704" y="0"/>
            <a:ext cx="8760296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E6D3EFD-C09F-D868-9481-F6C4BD6DEEA6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E8FE897-BBF5-1751-9ABB-4E05CDAC42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" r="23867"/>
          <a:stretch/>
        </p:blipFill>
        <p:spPr>
          <a:xfrm>
            <a:off x="2217986" y="0"/>
            <a:ext cx="9419827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3308" y="262691"/>
            <a:ext cx="11141471" cy="991809"/>
          </a:xfrm>
        </p:spPr>
        <p:txBody>
          <a:bodyPr/>
          <a:lstStyle/>
          <a:p>
            <a:r>
              <a:rPr lang="ru-RU" dirty="0"/>
              <a:t>Представление отчетности в налоговые органы</a:t>
            </a:r>
          </a:p>
        </p:txBody>
      </p:sp>
      <p:cxnSp>
        <p:nvCxnSpPr>
          <p:cNvPr id="32" name="Прямая соединительная линия 31"/>
          <p:cNvCxnSpPr>
            <a:cxnSpLocks/>
          </p:cNvCxnSpPr>
          <p:nvPr/>
        </p:nvCxnSpPr>
        <p:spPr>
          <a:xfrm>
            <a:off x="0" y="758596"/>
            <a:ext cx="335360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>
            <a:cxnSpLocks/>
          </p:cNvCxnSpPr>
          <p:nvPr/>
        </p:nvCxnSpPr>
        <p:spPr>
          <a:xfrm flipH="1">
            <a:off x="10356104" y="758596"/>
            <a:ext cx="1835896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5C999E1-8506-4C18-AB31-25C4605A4332}"/>
              </a:ext>
            </a:extLst>
          </p:cNvPr>
          <p:cNvSpPr/>
          <p:nvPr/>
        </p:nvSpPr>
        <p:spPr>
          <a:xfrm>
            <a:off x="2063552" y="2204864"/>
            <a:ext cx="829255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  <a:buClr>
                <a:srgbClr val="000000"/>
              </a:buClr>
              <a:buSzPct val="100000"/>
              <a:defRPr/>
            </a:pPr>
            <a:r>
              <a:rPr lang="ru-RU" sz="2000" dirty="0">
                <a:solidFill>
                  <a:srgbClr val="D4572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Письмо ФНС России от 01.03.2019 № ПА-4-6/3632</a:t>
            </a:r>
            <a:r>
              <a:rPr lang="en-US" sz="2000" dirty="0">
                <a:solidFill>
                  <a:srgbClr val="D4572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@</a:t>
            </a:r>
            <a:endParaRPr lang="ru-RU" sz="2000" dirty="0">
              <a:solidFill>
                <a:srgbClr val="D4572D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ru-RU" sz="20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Налоговая служба готова к приему бухгалтерской и финансовой отчетности организаций госсектора за 2024 год. </a:t>
            </a:r>
          </a:p>
          <a:p>
            <a:endParaRPr lang="ru-RU" sz="20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На данный момент не обновлен формат для </a:t>
            </a:r>
            <a:r>
              <a:rPr lang="ru-RU" sz="2000" dirty="0">
                <a:solidFill>
                  <a:srgbClr val="D4572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0503721 </a:t>
            </a:r>
            <a:br>
              <a:rPr lang="ru-RU" sz="2000" dirty="0">
                <a:solidFill>
                  <a:srgbClr val="D4572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sz="2000" dirty="0">
                <a:solidFill>
                  <a:srgbClr val="D4572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«Отчет о финансовых результатах деятельности учреждения»</a:t>
            </a:r>
          </a:p>
          <a:p>
            <a:endParaRPr lang="ru-RU" sz="20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Срок сдачи отчетности – не позднее 3 месяцев после окончания отчетного года, т.е. 31 марта 202</a:t>
            </a:r>
            <a:r>
              <a:rPr lang="en-US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года.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F45D9A-08F8-2F82-F79B-39D1A99A71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3392" y="2312681"/>
            <a:ext cx="1008112" cy="117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631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C6B3E-9509-9733-395E-B4B108395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8C0936-8B32-BCED-CE1A-394D05CEE6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26"/>
          <a:stretch/>
        </p:blipFill>
        <p:spPr>
          <a:xfrm>
            <a:off x="2063552" y="0"/>
            <a:ext cx="10128448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5141DF0-E3EE-F29B-2CB4-78846CCF6050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BE8CED4-2716-5D8C-6A1D-F88556695198}"/>
              </a:ext>
            </a:extLst>
          </p:cNvPr>
          <p:cNvSpPr/>
          <p:nvPr/>
        </p:nvSpPr>
        <p:spPr>
          <a:xfrm>
            <a:off x="541044" y="694525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9E2472D-4DDB-1454-524C-EC3FA77302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1127"/>
          <a:stretch/>
        </p:blipFill>
        <p:spPr>
          <a:xfrm>
            <a:off x="706578" y="0"/>
            <a:ext cx="9768408" cy="6858000"/>
          </a:xfrm>
          <a:prstGeom prst="rect">
            <a:avLst/>
          </a:prstGeom>
        </p:spPr>
      </p:pic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D948301B-38B7-A47A-E553-A17CA1607903}"/>
              </a:ext>
            </a:extLst>
          </p:cNvPr>
          <p:cNvCxnSpPr>
            <a:cxnSpLocks/>
          </p:cNvCxnSpPr>
          <p:nvPr/>
        </p:nvCxnSpPr>
        <p:spPr>
          <a:xfrm flipH="1">
            <a:off x="11424592" y="620688"/>
            <a:ext cx="767408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6B8F0AB0-709B-F67D-19EE-DAEF118E9ABF}"/>
              </a:ext>
            </a:extLst>
          </p:cNvPr>
          <p:cNvCxnSpPr>
            <a:cxnSpLocks/>
          </p:cNvCxnSpPr>
          <p:nvPr/>
        </p:nvCxnSpPr>
        <p:spPr>
          <a:xfrm>
            <a:off x="-24680" y="620688"/>
            <a:ext cx="36842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7A05850-22DF-830D-55CD-478E062F5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1" y="347262"/>
            <a:ext cx="11141471" cy="991809"/>
          </a:xfrm>
        </p:spPr>
        <p:txBody>
          <a:bodyPr/>
          <a:lstStyle/>
          <a:p>
            <a:r>
              <a:rPr lang="ru-RU" altLang="ru-RU" dirty="0"/>
              <a:t>Раздел 2. Сведения по дебиторской и кредиторской задолженности</a:t>
            </a:r>
            <a:endParaRPr lang="ru-RU" dirty="0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1DD0E30E-8C69-8C3D-8F78-9FA2D3D82FAC}"/>
              </a:ext>
            </a:extLst>
          </p:cNvPr>
          <p:cNvGrpSpPr/>
          <p:nvPr/>
        </p:nvGrpSpPr>
        <p:grpSpPr>
          <a:xfrm>
            <a:off x="506119" y="1486557"/>
            <a:ext cx="10863195" cy="3960237"/>
            <a:chOff x="506119" y="1269411"/>
            <a:chExt cx="10863195" cy="3960237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6BE7A66E-FB80-9352-1316-23951182E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67" t="19630" r="37916" b="41214"/>
            <a:stretch/>
          </p:blipFill>
          <p:spPr>
            <a:xfrm>
              <a:off x="506119" y="1269411"/>
              <a:ext cx="10863195" cy="3960237"/>
            </a:xfrm>
            <a:prstGeom prst="roundRect">
              <a:avLst>
                <a:gd name="adj" fmla="val 3704"/>
              </a:avLst>
            </a:prstGeom>
          </p:spPr>
        </p:pic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D72FCC01-10DA-6B46-C4FF-28CBF4E2B836}"/>
                </a:ext>
              </a:extLst>
            </p:cNvPr>
            <p:cNvSpPr/>
            <p:nvPr/>
          </p:nvSpPr>
          <p:spPr>
            <a:xfrm>
              <a:off x="1841970" y="2583103"/>
              <a:ext cx="432048" cy="2646545"/>
            </a:xfrm>
            <a:prstGeom prst="rect">
              <a:avLst/>
            </a:prstGeom>
            <a:noFill/>
            <a:ln w="38100">
              <a:solidFill>
                <a:srgbClr val="D4572D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ru-RU" sz="800" b="1" dirty="0"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147DC10-4B3F-31EB-AD46-8404D2DF9A9F}"/>
              </a:ext>
            </a:extLst>
          </p:cNvPr>
          <p:cNvGrpSpPr/>
          <p:nvPr/>
        </p:nvGrpSpPr>
        <p:grpSpPr>
          <a:xfrm>
            <a:off x="516057" y="5646932"/>
            <a:ext cx="3083875" cy="807391"/>
            <a:chOff x="373831" y="0"/>
            <a:chExt cx="2894778" cy="1083733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0E2CB5E1-CA2B-450A-D4FC-4FD5F174A660}"/>
                </a:ext>
              </a:extLst>
            </p:cNvPr>
            <p:cNvSpPr/>
            <p:nvPr/>
          </p:nvSpPr>
          <p:spPr>
            <a:xfrm>
              <a:off x="373831" y="0"/>
              <a:ext cx="2894778" cy="1083733"/>
            </a:xfrm>
            <a:prstGeom prst="roundRect">
              <a:avLst>
                <a:gd name="adj" fmla="val 10000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D4572D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sp>
        <p:sp>
          <p:nvSpPr>
            <p:cNvPr id="11" name="Прямоугольник: скругленные углы 4">
              <a:extLst>
                <a:ext uri="{FF2B5EF4-FFF2-40B4-BE49-F238E27FC236}">
                  <a16:creationId xmlns:a16="http://schemas.microsoft.com/office/drawing/2014/main" id="{ABA3FE0D-0A2A-4270-AECC-A8AD165802DD}"/>
                </a:ext>
              </a:extLst>
            </p:cNvPr>
            <p:cNvSpPr txBox="1"/>
            <p:nvPr/>
          </p:nvSpPr>
          <p:spPr>
            <a:xfrm>
              <a:off x="446898" y="56251"/>
              <a:ext cx="2707622" cy="100799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b="1" kern="1200" dirty="0">
                  <a:solidFill>
                    <a:schemeClr val="bg1"/>
                  </a:solidFill>
                </a:rPr>
                <a:t>Исполнение договора</a:t>
              </a:r>
              <a:br>
                <a:rPr lang="ru-RU" b="1" kern="1200" dirty="0">
                  <a:solidFill>
                    <a:schemeClr val="bg1"/>
                  </a:solidFill>
                </a:rPr>
              </a:br>
              <a:r>
                <a:rPr lang="ru-RU" b="1" kern="1200" dirty="0">
                  <a:solidFill>
                    <a:schemeClr val="bg1"/>
                  </a:solidFill>
                </a:rPr>
                <a:t>не планируется</a:t>
              </a: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326420D-5AD4-7C08-784E-73AD66EBEFE1}"/>
              </a:ext>
            </a:extLst>
          </p:cNvPr>
          <p:cNvGrpSpPr/>
          <p:nvPr/>
        </p:nvGrpSpPr>
        <p:grpSpPr>
          <a:xfrm>
            <a:off x="4096364" y="5680605"/>
            <a:ext cx="946440" cy="790174"/>
            <a:chOff x="3715045" y="0"/>
            <a:chExt cx="946440" cy="1083733"/>
          </a:xfrm>
          <a:solidFill>
            <a:srgbClr val="D4572D"/>
          </a:solidFill>
        </p:grpSpPr>
        <p:sp>
          <p:nvSpPr>
            <p:cNvPr id="13" name="Стрелка: вправо 12">
              <a:extLst>
                <a:ext uri="{FF2B5EF4-FFF2-40B4-BE49-F238E27FC236}">
                  <a16:creationId xmlns:a16="http://schemas.microsoft.com/office/drawing/2014/main" id="{1A0A94EE-D06C-EA01-A342-05D236A8E3E7}"/>
                </a:ext>
              </a:extLst>
            </p:cNvPr>
            <p:cNvSpPr/>
            <p:nvPr/>
          </p:nvSpPr>
          <p:spPr>
            <a:xfrm>
              <a:off x="3715045" y="0"/>
              <a:ext cx="946440" cy="1083733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14" name="Стрелка: вправо 4">
              <a:extLst>
                <a:ext uri="{FF2B5EF4-FFF2-40B4-BE49-F238E27FC236}">
                  <a16:creationId xmlns:a16="http://schemas.microsoft.com/office/drawing/2014/main" id="{38080F29-566A-2978-7452-B6A0A2053D15}"/>
                </a:ext>
              </a:extLst>
            </p:cNvPr>
            <p:cNvSpPr txBox="1"/>
            <p:nvPr/>
          </p:nvSpPr>
          <p:spPr>
            <a:xfrm>
              <a:off x="3715045" y="216747"/>
              <a:ext cx="662508" cy="65023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1500" kern="1200" dirty="0"/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BD1DE7CC-C29D-859E-19F4-EB6854DF5DD0}"/>
              </a:ext>
            </a:extLst>
          </p:cNvPr>
          <p:cNvGrpSpPr/>
          <p:nvPr/>
        </p:nvGrpSpPr>
        <p:grpSpPr>
          <a:xfrm>
            <a:off x="5539237" y="5644239"/>
            <a:ext cx="5840015" cy="790174"/>
            <a:chOff x="4787131" y="22565"/>
            <a:chExt cx="5840015" cy="1083733"/>
          </a:xfrm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3BAD404B-A3DF-6BFF-2286-17E714694839}"/>
                </a:ext>
              </a:extLst>
            </p:cNvPr>
            <p:cNvSpPr/>
            <p:nvPr/>
          </p:nvSpPr>
          <p:spPr>
            <a:xfrm>
              <a:off x="4787131" y="22565"/>
              <a:ext cx="5840015" cy="1083733"/>
            </a:xfrm>
            <a:prstGeom prst="roundRect">
              <a:avLst>
                <a:gd name="adj" fmla="val 10000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D4572D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sp>
        <p:sp>
          <p:nvSpPr>
            <p:cNvPr id="17" name="Прямоугольник: скругленные углы 4">
              <a:extLst>
                <a:ext uri="{FF2B5EF4-FFF2-40B4-BE49-F238E27FC236}">
                  <a16:creationId xmlns:a16="http://schemas.microsoft.com/office/drawing/2014/main" id="{D2358456-624F-C745-F7D1-298CA2D6C0F8}"/>
                </a:ext>
              </a:extLst>
            </p:cNvPr>
            <p:cNvSpPr txBox="1"/>
            <p:nvPr/>
          </p:nvSpPr>
          <p:spPr>
            <a:xfrm>
              <a:off x="4855972" y="49572"/>
              <a:ext cx="5670847" cy="104420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b="1" kern="1200" dirty="0">
                  <a:solidFill>
                    <a:schemeClr val="bg1"/>
                  </a:solidFill>
                </a:rPr>
                <a:t>Дебиторская задолженность переносится</a:t>
              </a:r>
              <a:br>
                <a:rPr lang="ru-RU" b="1" kern="1200" dirty="0">
                  <a:solidFill>
                    <a:schemeClr val="bg1"/>
                  </a:solidFill>
                </a:rPr>
              </a:br>
              <a:r>
                <a:rPr lang="ru-RU" b="1" kern="1200" dirty="0">
                  <a:solidFill>
                    <a:schemeClr val="bg1"/>
                  </a:solidFill>
                </a:rPr>
                <a:t>со счета 20600 на счет 20930 (20934, 20936)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0403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9C87AA-9189-1277-CEAE-2312ACF55C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26"/>
          <a:stretch/>
        </p:blipFill>
        <p:spPr>
          <a:xfrm>
            <a:off x="2052038" y="0"/>
            <a:ext cx="10128448" cy="68580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1DFDEDD-8CC6-F778-9F34-DD0ADE59EC6C}"/>
              </a:ext>
            </a:extLst>
          </p:cNvPr>
          <p:cNvSpPr/>
          <p:nvPr/>
        </p:nvSpPr>
        <p:spPr>
          <a:xfrm>
            <a:off x="541044" y="694525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1CA253B-D541-0050-6ACE-5F732BB114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1127"/>
          <a:stretch/>
        </p:blipFill>
        <p:spPr>
          <a:xfrm>
            <a:off x="706578" y="0"/>
            <a:ext cx="9768408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1328BD33-2FD9-BE70-291A-9850E3EFA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0" y="116634"/>
            <a:ext cx="11141471" cy="991809"/>
          </a:xfrm>
        </p:spPr>
        <p:txBody>
          <a:bodyPr/>
          <a:lstStyle/>
          <a:p>
            <a:r>
              <a:rPr lang="ru-RU" altLang="ru-RU" dirty="0"/>
              <a:t>Проверка с ЕГРЮЛ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DB5D30C5-7B85-AB9A-17A1-FAE1BD057EE8}"/>
              </a:ext>
            </a:extLst>
          </p:cNvPr>
          <p:cNvCxnSpPr>
            <a:cxnSpLocks/>
          </p:cNvCxnSpPr>
          <p:nvPr/>
        </p:nvCxnSpPr>
        <p:spPr>
          <a:xfrm flipH="1">
            <a:off x="4583832" y="620688"/>
            <a:ext cx="7608168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A29678CE-4527-4BF7-61AB-CC43C8F38412}"/>
              </a:ext>
            </a:extLst>
          </p:cNvPr>
          <p:cNvCxnSpPr>
            <a:cxnSpLocks/>
          </p:cNvCxnSpPr>
          <p:nvPr/>
        </p:nvCxnSpPr>
        <p:spPr>
          <a:xfrm>
            <a:off x="-24680" y="620688"/>
            <a:ext cx="36842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D5994EFE-3126-6977-5412-9D60B50AF04A}"/>
              </a:ext>
            </a:extLst>
          </p:cNvPr>
          <p:cNvGrpSpPr/>
          <p:nvPr/>
        </p:nvGrpSpPr>
        <p:grpSpPr>
          <a:xfrm>
            <a:off x="541045" y="5795365"/>
            <a:ext cx="10739532" cy="657971"/>
            <a:chOff x="5043184" y="29219"/>
            <a:chExt cx="5840015" cy="838861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6E29D3FC-A7DA-4BB7-B7B8-3C56899F036A}"/>
                </a:ext>
              </a:extLst>
            </p:cNvPr>
            <p:cNvSpPr/>
            <p:nvPr/>
          </p:nvSpPr>
          <p:spPr>
            <a:xfrm>
              <a:off x="5043184" y="29219"/>
              <a:ext cx="5840015" cy="838861"/>
            </a:xfrm>
            <a:prstGeom prst="roundRect">
              <a:avLst>
                <a:gd name="adj" fmla="val 27372"/>
              </a:avLst>
            </a:prstGeom>
            <a:solidFill>
              <a:srgbClr val="242C30"/>
            </a:solidFill>
            <a:ln>
              <a:solidFill>
                <a:srgbClr val="D4572D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sp>
        <p:sp>
          <p:nvSpPr>
            <p:cNvPr id="16" name="Прямоугольник: скругленные углы 4">
              <a:extLst>
                <a:ext uri="{FF2B5EF4-FFF2-40B4-BE49-F238E27FC236}">
                  <a16:creationId xmlns:a16="http://schemas.microsoft.com/office/drawing/2014/main" id="{E17E8602-A7FD-81B5-3B40-AF6527060479}"/>
                </a:ext>
              </a:extLst>
            </p:cNvPr>
            <p:cNvSpPr txBox="1"/>
            <p:nvPr/>
          </p:nvSpPr>
          <p:spPr>
            <a:xfrm>
              <a:off x="5103848" y="94871"/>
              <a:ext cx="5670847" cy="707556"/>
            </a:xfrm>
            <a:prstGeom prst="rect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algn="ctr"/>
              <a:r>
                <a:rPr lang="ru-RU" sz="1900" b="1" dirty="0">
                  <a:solidFill>
                    <a:schemeClr val="bg1"/>
                  </a:solidFill>
                </a:rPr>
                <a:t>Не</a:t>
              </a:r>
              <a:r>
                <a:rPr lang="ru-RU" sz="1900" dirty="0">
                  <a:solidFill>
                    <a:schemeClr val="bg1"/>
                  </a:solidFill>
                </a:rPr>
                <a:t> </a:t>
              </a:r>
              <a:r>
                <a:rPr lang="ru-RU" sz="1900" b="1" dirty="0">
                  <a:solidFill>
                    <a:schemeClr val="bg1"/>
                  </a:solidFill>
                </a:rPr>
                <a:t>допускается указание контрагентов, исключенных из ЕГРЮЛ на отчетную дату</a:t>
              </a: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A34993B-4A05-5D19-F032-672755F3CE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357" y="1028188"/>
            <a:ext cx="8375225" cy="4583830"/>
          </a:xfrm>
          <a:prstGeom prst="roundRect">
            <a:avLst>
              <a:gd name="adj" fmla="val 3704"/>
            </a:avLst>
          </a:prstGeom>
        </p:spPr>
      </p:pic>
    </p:spTree>
    <p:extLst>
      <p:ext uri="{BB962C8B-B14F-4D97-AF65-F5344CB8AC3E}">
        <p14:creationId xmlns:p14="http://schemas.microsoft.com/office/powerpoint/2010/main" val="15135876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9C87AA-9189-1277-CEAE-2312ACF55C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26"/>
          <a:stretch/>
        </p:blipFill>
        <p:spPr>
          <a:xfrm>
            <a:off x="2063552" y="0"/>
            <a:ext cx="10128448" cy="68580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1DFDEDD-8CC6-F778-9F34-DD0ADE59EC6C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1CA253B-D541-0050-6ACE-5F732BB114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1127"/>
          <a:stretch/>
        </p:blipFill>
        <p:spPr>
          <a:xfrm>
            <a:off x="706578" y="0"/>
            <a:ext cx="9768408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1328BD33-2FD9-BE70-291A-9850E3EFA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0" y="116634"/>
            <a:ext cx="11141471" cy="991809"/>
          </a:xfrm>
        </p:spPr>
        <p:txBody>
          <a:bodyPr/>
          <a:lstStyle/>
          <a:p>
            <a:r>
              <a:rPr lang="ru-RU" altLang="ru-RU" dirty="0"/>
              <a:t>Форма 0503369</a:t>
            </a:r>
            <a:endParaRPr lang="ru-RU" dirty="0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DB5D30C5-7B85-AB9A-17A1-FAE1BD057EE8}"/>
              </a:ext>
            </a:extLst>
          </p:cNvPr>
          <p:cNvCxnSpPr>
            <a:cxnSpLocks/>
          </p:cNvCxnSpPr>
          <p:nvPr/>
        </p:nvCxnSpPr>
        <p:spPr>
          <a:xfrm flipH="1">
            <a:off x="4021810" y="620688"/>
            <a:ext cx="8170190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A29678CE-4527-4BF7-61AB-CC43C8F38412}"/>
              </a:ext>
            </a:extLst>
          </p:cNvPr>
          <p:cNvCxnSpPr>
            <a:cxnSpLocks/>
          </p:cNvCxnSpPr>
          <p:nvPr/>
        </p:nvCxnSpPr>
        <p:spPr>
          <a:xfrm>
            <a:off x="-24680" y="620688"/>
            <a:ext cx="36842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FFE861D-C8FD-E623-2D49-D967E9744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533" y="1240756"/>
            <a:ext cx="11636200" cy="5142155"/>
          </a:xfrm>
          <a:prstGeom prst="roundRect">
            <a:avLst>
              <a:gd name="adj" fmla="val 3704"/>
            </a:avLst>
          </a:prstGeom>
        </p:spPr>
      </p:pic>
    </p:spTree>
    <p:extLst>
      <p:ext uri="{BB962C8B-B14F-4D97-AF65-F5344CB8AC3E}">
        <p14:creationId xmlns:p14="http://schemas.microsoft.com/office/powerpoint/2010/main" val="5534610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9C87AA-9189-1277-CEAE-2312ACF55C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26"/>
          <a:stretch/>
        </p:blipFill>
        <p:spPr>
          <a:xfrm>
            <a:off x="2063552" y="0"/>
            <a:ext cx="10128448" cy="68580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1DFDEDD-8CC6-F778-9F34-DD0ADE59EC6C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1CA253B-D541-0050-6ACE-5F732BB114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1127"/>
          <a:stretch/>
        </p:blipFill>
        <p:spPr>
          <a:xfrm>
            <a:off x="706578" y="0"/>
            <a:ext cx="9768408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1328BD33-2FD9-BE70-291A-9850E3EFA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0" y="116634"/>
            <a:ext cx="11141471" cy="991809"/>
          </a:xfrm>
        </p:spPr>
        <p:txBody>
          <a:bodyPr/>
          <a:lstStyle/>
          <a:p>
            <a:r>
              <a:rPr lang="ru-RU" altLang="ru-RU" dirty="0"/>
              <a:t>Форма 0503369</a:t>
            </a:r>
            <a:endParaRPr lang="ru-RU" dirty="0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DB5D30C5-7B85-AB9A-17A1-FAE1BD057EE8}"/>
              </a:ext>
            </a:extLst>
          </p:cNvPr>
          <p:cNvCxnSpPr>
            <a:cxnSpLocks/>
          </p:cNvCxnSpPr>
          <p:nvPr/>
        </p:nvCxnSpPr>
        <p:spPr>
          <a:xfrm flipH="1">
            <a:off x="4021810" y="620688"/>
            <a:ext cx="8170190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A29678CE-4527-4BF7-61AB-CC43C8F38412}"/>
              </a:ext>
            </a:extLst>
          </p:cNvPr>
          <p:cNvCxnSpPr>
            <a:cxnSpLocks/>
          </p:cNvCxnSpPr>
          <p:nvPr/>
        </p:nvCxnSpPr>
        <p:spPr>
          <a:xfrm>
            <a:off x="-24680" y="620688"/>
            <a:ext cx="36842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18A9822-8F27-5608-E553-8B47554B8EBC}"/>
              </a:ext>
            </a:extLst>
          </p:cNvPr>
          <p:cNvSpPr/>
          <p:nvPr/>
        </p:nvSpPr>
        <p:spPr>
          <a:xfrm>
            <a:off x="470985" y="1096026"/>
            <a:ext cx="6439007" cy="577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bg1"/>
                </a:solidFill>
                <a:latin typeface="+mn-lt"/>
              </a:rPr>
              <a:t>Детализация по бюджетной классификации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B8ECB0-4959-03EB-395D-158D8AB200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178" y="1828525"/>
            <a:ext cx="9915525" cy="4286250"/>
          </a:xfrm>
          <a:prstGeom prst="roundRect">
            <a:avLst>
              <a:gd name="adj" fmla="val 3704"/>
            </a:avLst>
          </a:prstGeom>
        </p:spPr>
      </p:pic>
    </p:spTree>
    <p:extLst>
      <p:ext uri="{BB962C8B-B14F-4D97-AF65-F5344CB8AC3E}">
        <p14:creationId xmlns:p14="http://schemas.microsoft.com/office/powerpoint/2010/main" val="20327100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9C87AA-9189-1277-CEAE-2312ACF55C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26"/>
          <a:stretch/>
        </p:blipFill>
        <p:spPr>
          <a:xfrm>
            <a:off x="2063552" y="0"/>
            <a:ext cx="10128448" cy="68580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1DFDEDD-8CC6-F778-9F34-DD0ADE59EC6C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1CA253B-D541-0050-6ACE-5F732BB114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1127"/>
          <a:stretch/>
        </p:blipFill>
        <p:spPr>
          <a:xfrm>
            <a:off x="706578" y="0"/>
            <a:ext cx="9768408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1328BD33-2FD9-BE70-291A-9850E3EFA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0" y="116634"/>
            <a:ext cx="11141471" cy="991809"/>
          </a:xfrm>
        </p:spPr>
        <p:txBody>
          <a:bodyPr/>
          <a:lstStyle/>
          <a:p>
            <a:r>
              <a:rPr lang="ru-RU" altLang="ru-RU" dirty="0"/>
              <a:t>Форма 0503369</a:t>
            </a:r>
            <a:endParaRPr lang="ru-RU" dirty="0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DB5D30C5-7B85-AB9A-17A1-FAE1BD057EE8}"/>
              </a:ext>
            </a:extLst>
          </p:cNvPr>
          <p:cNvCxnSpPr>
            <a:cxnSpLocks/>
          </p:cNvCxnSpPr>
          <p:nvPr/>
        </p:nvCxnSpPr>
        <p:spPr>
          <a:xfrm flipH="1">
            <a:off x="4006312" y="620688"/>
            <a:ext cx="8185688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A29678CE-4527-4BF7-61AB-CC43C8F38412}"/>
              </a:ext>
            </a:extLst>
          </p:cNvPr>
          <p:cNvCxnSpPr>
            <a:cxnSpLocks/>
          </p:cNvCxnSpPr>
          <p:nvPr/>
        </p:nvCxnSpPr>
        <p:spPr>
          <a:xfrm>
            <a:off x="-24680" y="620688"/>
            <a:ext cx="36842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5F67D01-F17D-4E9C-8F9E-C912BF061C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021" y="1157270"/>
            <a:ext cx="11831959" cy="5188524"/>
          </a:xfrm>
          <a:prstGeom prst="roundRect">
            <a:avLst>
              <a:gd name="adj" fmla="val 4184"/>
            </a:avLst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0D739E7-0572-9D63-9EA9-6C11368F7EA1}"/>
              </a:ext>
            </a:extLst>
          </p:cNvPr>
          <p:cNvSpPr/>
          <p:nvPr/>
        </p:nvSpPr>
        <p:spPr>
          <a:xfrm>
            <a:off x="5797046" y="4484155"/>
            <a:ext cx="6081274" cy="1431371"/>
          </a:xfrm>
          <a:prstGeom prst="roundRect">
            <a:avLst/>
          </a:prstGeom>
          <a:solidFill>
            <a:srgbClr val="242C30">
              <a:alpha val="80000"/>
            </a:srgbClr>
          </a:solidFill>
          <a:ln>
            <a:solidFill>
              <a:srgbClr val="D4572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ru-RU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КБК расходов формируются в разрезе:</a:t>
            </a:r>
          </a:p>
          <a:p>
            <a:pPr>
              <a:spcAft>
                <a:spcPts val="600"/>
              </a:spcAft>
            </a:pPr>
            <a:r>
              <a:rPr lang="ru-RU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ХХХХ 000 </a:t>
            </a:r>
            <a:r>
              <a:rPr lang="en-US" dirty="0">
                <a:solidFill>
                  <a:srgbClr val="D4572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YY</a:t>
            </a:r>
            <a:r>
              <a:rPr lang="ru-RU" dirty="0">
                <a:solidFill>
                  <a:srgbClr val="D4572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ХХХХХ </a:t>
            </a:r>
            <a:r>
              <a:rPr lang="ru-RU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ХХХ в разрезе НП</a:t>
            </a:r>
          </a:p>
          <a:p>
            <a:pPr>
              <a:spcAft>
                <a:spcPts val="600"/>
              </a:spcAft>
            </a:pPr>
            <a:r>
              <a:rPr lang="ru-RU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ХХХХ 000 00 </a:t>
            </a:r>
            <a:r>
              <a:rPr lang="ru-RU" dirty="0">
                <a:solidFill>
                  <a:srgbClr val="D4572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ХХХХХ</a:t>
            </a:r>
            <a: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ХХХ по направлению расходов</a:t>
            </a:r>
          </a:p>
        </p:txBody>
      </p:sp>
    </p:spTree>
    <p:extLst>
      <p:ext uri="{BB962C8B-B14F-4D97-AF65-F5344CB8AC3E}">
        <p14:creationId xmlns:p14="http://schemas.microsoft.com/office/powerpoint/2010/main" val="42851765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9C87AA-9189-1277-CEAE-2312ACF55C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26"/>
          <a:stretch/>
        </p:blipFill>
        <p:spPr>
          <a:xfrm>
            <a:off x="2063552" y="0"/>
            <a:ext cx="10128448" cy="68580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1DFDEDD-8CC6-F778-9F34-DD0ADE59EC6C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1CA253B-D541-0050-6ACE-5F732BB114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1127"/>
          <a:stretch/>
        </p:blipFill>
        <p:spPr>
          <a:xfrm>
            <a:off x="706578" y="0"/>
            <a:ext cx="9768408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1328BD33-2FD9-BE70-291A-9850E3EFA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0" y="116634"/>
            <a:ext cx="11141471" cy="991809"/>
          </a:xfrm>
        </p:spPr>
        <p:txBody>
          <a:bodyPr/>
          <a:lstStyle/>
          <a:p>
            <a:r>
              <a:rPr lang="ru-RU" altLang="ru-RU" dirty="0"/>
              <a:t>Формы 0503190, 0503790</a:t>
            </a:r>
            <a:endParaRPr lang="ru-RU" dirty="0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DB5D30C5-7B85-AB9A-17A1-FAE1BD057EE8}"/>
              </a:ext>
            </a:extLst>
          </p:cNvPr>
          <p:cNvCxnSpPr>
            <a:cxnSpLocks/>
          </p:cNvCxnSpPr>
          <p:nvPr/>
        </p:nvCxnSpPr>
        <p:spPr>
          <a:xfrm flipH="1">
            <a:off x="5770828" y="620688"/>
            <a:ext cx="6421172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A29678CE-4527-4BF7-61AB-CC43C8F38412}"/>
              </a:ext>
            </a:extLst>
          </p:cNvPr>
          <p:cNvCxnSpPr>
            <a:cxnSpLocks/>
          </p:cNvCxnSpPr>
          <p:nvPr/>
        </p:nvCxnSpPr>
        <p:spPr>
          <a:xfrm>
            <a:off x="-24680" y="620688"/>
            <a:ext cx="36842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864CC9-E746-FCA5-54A8-93451E0CFD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857" y="1107508"/>
            <a:ext cx="11226287" cy="3257595"/>
          </a:xfrm>
          <a:prstGeom prst="roundRect">
            <a:avLst>
              <a:gd name="adj" fmla="val 8090"/>
            </a:avLst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AF0AFA3F-496C-F17C-0DBA-B5C0264F4D9B}"/>
              </a:ext>
            </a:extLst>
          </p:cNvPr>
          <p:cNvGrpSpPr/>
          <p:nvPr/>
        </p:nvGrpSpPr>
        <p:grpSpPr>
          <a:xfrm>
            <a:off x="560953" y="4599023"/>
            <a:ext cx="11031342" cy="897738"/>
            <a:chOff x="-10046" y="-1021641"/>
            <a:chExt cx="11031342" cy="1083733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F78B30A3-4CA7-D990-BFBD-AF4DE768C55C}"/>
                </a:ext>
              </a:extLst>
            </p:cNvPr>
            <p:cNvSpPr/>
            <p:nvPr/>
          </p:nvSpPr>
          <p:spPr>
            <a:xfrm>
              <a:off x="-10046" y="-1021641"/>
              <a:ext cx="11031342" cy="1083733"/>
            </a:xfrm>
            <a:prstGeom prst="roundRect">
              <a:avLst>
                <a:gd name="adj" fmla="val 25561"/>
              </a:avLst>
            </a:prstGeom>
            <a:solidFill>
              <a:srgbClr val="242C30"/>
            </a:solidFill>
            <a:ln>
              <a:solidFill>
                <a:srgbClr val="D4572D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sp>
        <p:sp>
          <p:nvSpPr>
            <p:cNvPr id="12" name="Прямоугольник: скругленные углы 4">
              <a:extLst>
                <a:ext uri="{FF2B5EF4-FFF2-40B4-BE49-F238E27FC236}">
                  <a16:creationId xmlns:a16="http://schemas.microsoft.com/office/drawing/2014/main" id="{88254E41-F7B5-8FCE-C076-3C4C74D044B3}"/>
                </a:ext>
              </a:extLst>
            </p:cNvPr>
            <p:cNvSpPr txBox="1"/>
            <p:nvPr/>
          </p:nvSpPr>
          <p:spPr>
            <a:xfrm>
              <a:off x="209189" y="-894251"/>
              <a:ext cx="10631624" cy="78639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algn="ctr" defTabSz="84455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900" b="1" dirty="0">
                  <a:solidFill>
                    <a:schemeClr val="bg1"/>
                  </a:solidFill>
                </a:rPr>
                <a:t>Пример некорректного или неполного наименование объекта, не позволяющее </a:t>
              </a:r>
              <a:br>
                <a:rPr lang="ru-RU" sz="1900" b="1" dirty="0">
                  <a:solidFill>
                    <a:schemeClr val="bg1"/>
                  </a:solidFill>
                </a:rPr>
              </a:br>
              <a:r>
                <a:rPr lang="ru-RU" sz="1900" b="1" dirty="0">
                  <a:solidFill>
                    <a:schemeClr val="bg1"/>
                  </a:solidFill>
                </a:rPr>
                <a:t>его идентифицировать, а также отсутствие адреса</a:t>
              </a:r>
            </a:p>
          </p:txBody>
        </p:sp>
      </p:grpSp>
      <p:sp>
        <p:nvSpPr>
          <p:cNvPr id="13" name="Скругленный прямоугольник 7">
            <a:extLst>
              <a:ext uri="{FF2B5EF4-FFF2-40B4-BE49-F238E27FC236}">
                <a16:creationId xmlns:a16="http://schemas.microsoft.com/office/drawing/2014/main" id="{640F8C43-CF73-4B80-5A73-5E6C64E3D85F}"/>
              </a:ext>
            </a:extLst>
          </p:cNvPr>
          <p:cNvSpPr/>
          <p:nvPr/>
        </p:nvSpPr>
        <p:spPr>
          <a:xfrm>
            <a:off x="560953" y="5661390"/>
            <a:ext cx="11053828" cy="723258"/>
          </a:xfrm>
          <a:prstGeom prst="roundRect">
            <a:avLst>
              <a:gd name="adj" fmla="val 28959"/>
            </a:avLst>
          </a:prstGeom>
          <a:solidFill>
            <a:srgbClr val="232C30"/>
          </a:solidFill>
          <a:ln w="19050">
            <a:solidFill>
              <a:srgbClr val="D4572D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Для поверки КС необходима синхронизация справочника Навигатор: СВОД-СМАРТ / СПРАВОЧНИКИ / Электронный бюджет / Реестр участников бюджетного процесса, а также юридических лиц, не являющихся участниками бюджетного процесса. </a:t>
            </a:r>
          </a:p>
        </p:txBody>
      </p:sp>
    </p:spTree>
    <p:extLst>
      <p:ext uri="{BB962C8B-B14F-4D97-AF65-F5344CB8AC3E}">
        <p14:creationId xmlns:p14="http://schemas.microsoft.com/office/powerpoint/2010/main" val="32477930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AB3E2-D59C-AA0E-8081-85AF3883B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E09536-683C-66D7-44F0-A14D1B90E4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26"/>
          <a:stretch/>
        </p:blipFill>
        <p:spPr>
          <a:xfrm>
            <a:off x="2063552" y="0"/>
            <a:ext cx="10128448" cy="68580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D742FB4-6C22-5A30-322F-F50D20C9193B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936B4D7-E2E6-87BB-B1DC-DA3BED3DA1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1127"/>
          <a:stretch/>
        </p:blipFill>
        <p:spPr>
          <a:xfrm>
            <a:off x="814863" y="0"/>
            <a:ext cx="9768408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FC09D7B0-8975-5792-9059-905567376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0" y="369430"/>
            <a:ext cx="11141471" cy="991809"/>
          </a:xfrm>
        </p:spPr>
        <p:txBody>
          <a:bodyPr/>
          <a:lstStyle/>
          <a:p>
            <a:r>
              <a:rPr lang="ru-RU" altLang="ru-RU" dirty="0"/>
              <a:t>Структура учетного номера объекта </a:t>
            </a:r>
            <a:br>
              <a:rPr lang="ru-RU" altLang="ru-RU" dirty="0"/>
            </a:br>
            <a:r>
              <a:rPr lang="ru-RU" altLang="ru-RU" dirty="0"/>
              <a:t>незавершенного строительства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9878BCD8-4DDD-DB05-78CD-2CA2649FD887}"/>
              </a:ext>
            </a:extLst>
          </p:cNvPr>
          <p:cNvCxnSpPr>
            <a:cxnSpLocks/>
          </p:cNvCxnSpPr>
          <p:nvPr/>
        </p:nvCxnSpPr>
        <p:spPr>
          <a:xfrm flipH="1">
            <a:off x="7968208" y="620688"/>
            <a:ext cx="4223792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A56571EE-F62C-240E-6D7E-848E8B24C165}"/>
              </a:ext>
            </a:extLst>
          </p:cNvPr>
          <p:cNvCxnSpPr>
            <a:cxnSpLocks/>
          </p:cNvCxnSpPr>
          <p:nvPr/>
        </p:nvCxnSpPr>
        <p:spPr>
          <a:xfrm>
            <a:off x="-24680" y="620688"/>
            <a:ext cx="36842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авая фигурная скобка 2">
            <a:extLst>
              <a:ext uri="{FF2B5EF4-FFF2-40B4-BE49-F238E27FC236}">
                <a16:creationId xmlns:a16="http://schemas.microsoft.com/office/drawing/2014/main" id="{A9458C53-9395-9890-3058-020920F347F6}"/>
              </a:ext>
            </a:extLst>
          </p:cNvPr>
          <p:cNvSpPr/>
          <p:nvPr/>
        </p:nvSpPr>
        <p:spPr>
          <a:xfrm rot="5400000">
            <a:off x="1310725" y="4713871"/>
            <a:ext cx="570019" cy="1092529"/>
          </a:xfrm>
          <a:prstGeom prst="rightBrace">
            <a:avLst>
              <a:gd name="adj1" fmla="val 24019"/>
              <a:gd name="adj2" fmla="val 50000"/>
            </a:avLst>
          </a:prstGeom>
          <a:ln w="44450">
            <a:solidFill>
              <a:srgbClr val="D45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667">
              <a:ln>
                <a:solidFill>
                  <a:srgbClr val="1F4E79"/>
                </a:solidFill>
              </a:ln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88A5EC-89BD-F155-A945-511454AB9872}"/>
              </a:ext>
            </a:extLst>
          </p:cNvPr>
          <p:cNvSpPr txBox="1"/>
          <p:nvPr/>
        </p:nvSpPr>
        <p:spPr>
          <a:xfrm>
            <a:off x="404971" y="5591386"/>
            <a:ext cx="2375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+mj-lt"/>
              </a:rPr>
              <a:t>1 - 3 разряды – код ГРБС учреждения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B30297-59F9-03EA-EEA1-89337096FBE0}"/>
              </a:ext>
            </a:extLst>
          </p:cNvPr>
          <p:cNvSpPr txBox="1"/>
          <p:nvPr/>
        </p:nvSpPr>
        <p:spPr>
          <a:xfrm>
            <a:off x="1097736" y="4655722"/>
            <a:ext cx="9996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spc="100" dirty="0">
                <a:solidFill>
                  <a:schemeClr val="bg1"/>
                </a:solidFill>
                <a:latin typeface="Cambria" panose="02040503050406030204" pitchFamily="18" charset="0"/>
              </a:rPr>
              <a:t>ХХХ            ХХХХХХХХХХХХХХХХХХХХ           ХХХХ            Х</a:t>
            </a:r>
          </a:p>
        </p:txBody>
      </p:sp>
      <p:sp>
        <p:nvSpPr>
          <p:cNvPr id="7" name="Правая фигурная скобка 6">
            <a:extLst>
              <a:ext uri="{FF2B5EF4-FFF2-40B4-BE49-F238E27FC236}">
                <a16:creationId xmlns:a16="http://schemas.microsoft.com/office/drawing/2014/main" id="{89D4AEA3-2846-FB01-FA01-51838D793ABB}"/>
              </a:ext>
            </a:extLst>
          </p:cNvPr>
          <p:cNvSpPr/>
          <p:nvPr/>
        </p:nvSpPr>
        <p:spPr>
          <a:xfrm rot="5400000">
            <a:off x="5079860" y="2846662"/>
            <a:ext cx="570019" cy="4874445"/>
          </a:xfrm>
          <a:prstGeom prst="rightBrace">
            <a:avLst>
              <a:gd name="adj1" fmla="val 24019"/>
              <a:gd name="adj2" fmla="val 50000"/>
            </a:avLst>
          </a:prstGeom>
          <a:ln w="44450">
            <a:solidFill>
              <a:srgbClr val="D45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853">
              <a:ln>
                <a:solidFill>
                  <a:srgbClr val="1F4E79"/>
                </a:solidFill>
              </a:ln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B3F1AE-12F8-AE9E-41EC-478945C29FD9}"/>
              </a:ext>
            </a:extLst>
          </p:cNvPr>
          <p:cNvSpPr txBox="1"/>
          <p:nvPr/>
        </p:nvSpPr>
        <p:spPr>
          <a:xfrm>
            <a:off x="3236447" y="5591386"/>
            <a:ext cx="4310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+mj-lt"/>
              </a:rPr>
              <a:t>4 - 23 разряды - уникальный номер реестровой записи участника бюджетного процесса.</a:t>
            </a: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Правая фигурная скобка 13">
            <a:extLst>
              <a:ext uri="{FF2B5EF4-FFF2-40B4-BE49-F238E27FC236}">
                <a16:creationId xmlns:a16="http://schemas.microsoft.com/office/drawing/2014/main" id="{8D8CE3D6-E9B2-6B7C-00E3-3366DE936D21}"/>
              </a:ext>
            </a:extLst>
          </p:cNvPr>
          <p:cNvSpPr/>
          <p:nvPr/>
        </p:nvSpPr>
        <p:spPr>
          <a:xfrm rot="5400000">
            <a:off x="8858971" y="4624808"/>
            <a:ext cx="570019" cy="1199409"/>
          </a:xfrm>
          <a:prstGeom prst="rightBrace">
            <a:avLst>
              <a:gd name="adj1" fmla="val 24019"/>
              <a:gd name="adj2" fmla="val 50000"/>
            </a:avLst>
          </a:prstGeom>
          <a:ln w="44450">
            <a:solidFill>
              <a:srgbClr val="D45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853">
              <a:ln>
                <a:solidFill>
                  <a:srgbClr val="1F4E79"/>
                </a:solidFill>
              </a:ln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07F8F1-D4FA-85C5-48BC-7EEBDE2D5B4F}"/>
              </a:ext>
            </a:extLst>
          </p:cNvPr>
          <p:cNvSpPr txBox="1"/>
          <p:nvPr/>
        </p:nvSpPr>
        <p:spPr>
          <a:xfrm>
            <a:off x="8219380" y="5631532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+mj-lt"/>
              </a:rPr>
              <a:t>24 - 27 разряды - порядковый номер ОНС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6A14C8-01F0-0D29-006B-0624884A0D86}"/>
              </a:ext>
            </a:extLst>
          </p:cNvPr>
          <p:cNvSpPr txBox="1"/>
          <p:nvPr/>
        </p:nvSpPr>
        <p:spPr>
          <a:xfrm>
            <a:off x="9797812" y="5520134"/>
            <a:ext cx="21019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+mj-lt"/>
              </a:rPr>
              <a:t>28 разряд –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+mj-lt"/>
              </a:rPr>
              <a:t>код контура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+mj-lt"/>
              </a:rPr>
              <a:t>1 - открытый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+mj-lt"/>
              </a:rPr>
              <a:t>2  - закрытый</a:t>
            </a:r>
          </a:p>
        </p:txBody>
      </p:sp>
      <p:sp>
        <p:nvSpPr>
          <p:cNvPr id="18" name="Правая фигурная скобка 17">
            <a:extLst>
              <a:ext uri="{FF2B5EF4-FFF2-40B4-BE49-F238E27FC236}">
                <a16:creationId xmlns:a16="http://schemas.microsoft.com/office/drawing/2014/main" id="{398E5F73-9532-636A-6C31-85EFC1CBC7F5}"/>
              </a:ext>
            </a:extLst>
          </p:cNvPr>
          <p:cNvSpPr/>
          <p:nvPr/>
        </p:nvSpPr>
        <p:spPr>
          <a:xfrm rot="5400000">
            <a:off x="10563770" y="4872435"/>
            <a:ext cx="570019" cy="727906"/>
          </a:xfrm>
          <a:prstGeom prst="rightBrace">
            <a:avLst>
              <a:gd name="adj1" fmla="val 24019"/>
              <a:gd name="adj2" fmla="val 50000"/>
            </a:avLst>
          </a:prstGeom>
          <a:ln w="44450">
            <a:solidFill>
              <a:srgbClr val="D45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853">
              <a:ln>
                <a:solidFill>
                  <a:srgbClr val="1F4E79"/>
                </a:solidFill>
              </a:ln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6396675-2080-5FF3-7CEF-0F67DD3E4F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240" y="1496727"/>
            <a:ext cx="11680948" cy="3190848"/>
          </a:xfrm>
          <a:prstGeom prst="roundRect">
            <a:avLst>
              <a:gd name="adj" fmla="val 9105"/>
            </a:avLst>
          </a:prstGeom>
        </p:spPr>
      </p:pic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3935E4F1-20F5-5DFF-AE00-FE8BA01DBB3C}"/>
              </a:ext>
            </a:extLst>
          </p:cNvPr>
          <p:cNvCxnSpPr/>
          <p:nvPr/>
        </p:nvCxnSpPr>
        <p:spPr>
          <a:xfrm>
            <a:off x="1930400" y="3521959"/>
            <a:ext cx="1109683" cy="1192256"/>
          </a:xfrm>
          <a:prstGeom prst="straightConnector1">
            <a:avLst/>
          </a:prstGeom>
          <a:ln w="28575">
            <a:solidFill>
              <a:srgbClr val="D4572D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CA23757-8A9D-C089-3D0C-FF0A8E42DE9C}"/>
              </a:ext>
            </a:extLst>
          </p:cNvPr>
          <p:cNvSpPr/>
          <p:nvPr/>
        </p:nvSpPr>
        <p:spPr>
          <a:xfrm>
            <a:off x="273240" y="3074474"/>
            <a:ext cx="3485960" cy="447485"/>
          </a:xfrm>
          <a:prstGeom prst="rect">
            <a:avLst/>
          </a:prstGeom>
          <a:noFill/>
          <a:ln w="38100">
            <a:solidFill>
              <a:srgbClr val="D4572D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4368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42215-0838-1E09-C074-F38874310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72FCEFC-B91E-9252-6469-A18078AA5A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10972800" cy="68580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69FAD17-C782-37C0-E558-D48D94C30DEE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10248BD-677C-E240-62C8-0889B3547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1127"/>
          <a:stretch/>
        </p:blipFill>
        <p:spPr>
          <a:xfrm>
            <a:off x="706578" y="0"/>
            <a:ext cx="9768408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9C2654C6-7044-6D14-2D3F-F296BA506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0" y="116634"/>
            <a:ext cx="11141471" cy="991809"/>
          </a:xfrm>
        </p:spPr>
        <p:txBody>
          <a:bodyPr/>
          <a:lstStyle/>
          <a:p>
            <a:r>
              <a:rPr lang="ru-RU" altLang="ru-RU" dirty="0"/>
              <a:t>Подготовка к отчетности за 2024 год</a:t>
            </a:r>
            <a:endParaRPr lang="ru-RU" dirty="0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BD8AF5CA-0756-216B-1E02-E56DDB8E94A8}"/>
              </a:ext>
            </a:extLst>
          </p:cNvPr>
          <p:cNvCxnSpPr>
            <a:cxnSpLocks/>
          </p:cNvCxnSpPr>
          <p:nvPr/>
        </p:nvCxnSpPr>
        <p:spPr>
          <a:xfrm flipH="1">
            <a:off x="8112224" y="620688"/>
            <a:ext cx="4079776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D43EB51E-682A-3D5B-08E8-C3318FEEA6DB}"/>
              </a:ext>
            </a:extLst>
          </p:cNvPr>
          <p:cNvCxnSpPr>
            <a:cxnSpLocks/>
          </p:cNvCxnSpPr>
          <p:nvPr/>
        </p:nvCxnSpPr>
        <p:spPr>
          <a:xfrm>
            <a:off x="-24680" y="620688"/>
            <a:ext cx="36842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71">
            <a:extLst>
              <a:ext uri="{FF2B5EF4-FFF2-40B4-BE49-F238E27FC236}">
                <a16:creationId xmlns:a16="http://schemas.microsoft.com/office/drawing/2014/main" id="{71C48D91-F4EE-C581-3BE0-77E2AABB8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125" y="1750405"/>
            <a:ext cx="1036915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D4572D"/>
                </a:solidFill>
                <a:latin typeface="+mn-lt"/>
              </a:rPr>
              <a:t>Уточнение поступлений и выбытий по кодам бюджетной классификации</a:t>
            </a:r>
          </a:p>
        </p:txBody>
      </p:sp>
      <p:sp>
        <p:nvSpPr>
          <p:cNvPr id="4" name="Прямоугольник 2">
            <a:extLst>
              <a:ext uri="{FF2B5EF4-FFF2-40B4-BE49-F238E27FC236}">
                <a16:creationId xmlns:a16="http://schemas.microsoft.com/office/drawing/2014/main" id="{019F1986-EC25-35F4-812C-94B20BF3F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4776" y="3191349"/>
            <a:ext cx="8424936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bg1"/>
                </a:solidFill>
                <a:latin typeface="+mn-lt"/>
              </a:rPr>
              <a:t>Необходимость проведения работы по </a:t>
            </a:r>
            <a:r>
              <a:rPr lang="ru-RU" altLang="ru-RU" sz="2000" b="1" dirty="0">
                <a:solidFill>
                  <a:schemeClr val="bg1"/>
                </a:solidFill>
                <a:latin typeface="+mn-lt"/>
              </a:rPr>
              <a:t>уточнению кодов бюджетной классификации.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2000" b="1" dirty="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2000" b="1" dirty="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chemeClr val="bg1"/>
                </a:solidFill>
                <a:latin typeface="+mn-lt"/>
              </a:rPr>
              <a:t>Исключение отражения </a:t>
            </a:r>
            <a:r>
              <a:rPr lang="ru-RU" altLang="ru-RU" sz="2000" dirty="0">
                <a:solidFill>
                  <a:schemeClr val="bg1"/>
                </a:solidFill>
                <a:latin typeface="+mn-lt"/>
              </a:rPr>
              <a:t>показателей по межбюджетным трансфертам </a:t>
            </a:r>
            <a:r>
              <a:rPr lang="ru-RU" altLang="ru-RU" sz="2000" b="1" dirty="0">
                <a:solidFill>
                  <a:schemeClr val="bg1"/>
                </a:solidFill>
                <a:latin typeface="+mn-lt"/>
              </a:rPr>
              <a:t>по некорректным кодам </a:t>
            </a:r>
            <a:r>
              <a:rPr lang="ru-RU" altLang="ru-RU" sz="2000" dirty="0">
                <a:solidFill>
                  <a:schemeClr val="bg1"/>
                </a:solidFill>
                <a:latin typeface="+mn-lt"/>
              </a:rPr>
              <a:t>бюджетной классификации </a:t>
            </a:r>
            <a:br>
              <a:rPr lang="ru-RU" altLang="ru-RU" sz="2000" dirty="0">
                <a:solidFill>
                  <a:schemeClr val="bg1"/>
                </a:solidFill>
                <a:latin typeface="+mn-lt"/>
              </a:rPr>
            </a:br>
            <a:r>
              <a:rPr lang="ru-RU" altLang="ru-RU" sz="2000" dirty="0">
                <a:solidFill>
                  <a:schemeClr val="bg1"/>
                </a:solidFill>
                <a:latin typeface="+mn-lt"/>
              </a:rPr>
              <a:t>и невыясненным поступлениям.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681878-3614-0C2E-CF2F-7A3AC1BD32F7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554615" y="2873903"/>
            <a:ext cx="1152799" cy="11527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C9DDD3-8208-6BE8-F75C-706F6BA0A48C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534798" y="4314734"/>
            <a:ext cx="1152799" cy="115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528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9FB1B-425D-1A40-C066-F0AE8B926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8C9DD93-835D-3C80-7AFD-12841AB6EC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10972800" cy="68580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6EBDE0F-5F48-93A4-D6C7-5F3014A07B0B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3AD7230-0562-1F0C-5D64-16C1E4A106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1127"/>
          <a:stretch/>
        </p:blipFill>
        <p:spPr>
          <a:xfrm>
            <a:off x="706578" y="0"/>
            <a:ext cx="9768408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703F88AF-3ABD-BED8-7E19-44BC3CF39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0" y="116634"/>
            <a:ext cx="11141471" cy="991809"/>
          </a:xfrm>
        </p:spPr>
        <p:txBody>
          <a:bodyPr/>
          <a:lstStyle/>
          <a:p>
            <a:r>
              <a:rPr lang="ru-RU" altLang="ru-RU" dirty="0"/>
              <a:t>Подготовка к отчетности за 2024 год</a:t>
            </a:r>
            <a:endParaRPr lang="ru-RU" dirty="0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BAFA716F-ED83-F5B0-A633-CE48A5CE6B48}"/>
              </a:ext>
            </a:extLst>
          </p:cNvPr>
          <p:cNvCxnSpPr>
            <a:cxnSpLocks/>
          </p:cNvCxnSpPr>
          <p:nvPr/>
        </p:nvCxnSpPr>
        <p:spPr>
          <a:xfrm flipH="1">
            <a:off x="8112224" y="620688"/>
            <a:ext cx="4079776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EECC25E9-62D0-C7A1-106F-F5523D2AD327}"/>
              </a:ext>
            </a:extLst>
          </p:cNvPr>
          <p:cNvCxnSpPr>
            <a:cxnSpLocks/>
          </p:cNvCxnSpPr>
          <p:nvPr/>
        </p:nvCxnSpPr>
        <p:spPr>
          <a:xfrm>
            <a:off x="-24680" y="620688"/>
            <a:ext cx="36842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FB12ED9-696C-897C-4178-F912A551DA2E}"/>
              </a:ext>
            </a:extLst>
          </p:cNvPr>
          <p:cNvSpPr txBox="1"/>
          <p:nvPr/>
        </p:nvSpPr>
        <p:spPr>
          <a:xfrm>
            <a:off x="5009813" y="1705045"/>
            <a:ext cx="655834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chemeClr val="bg1"/>
                </a:solidFill>
                <a:latin typeface="+mj-lt"/>
              </a:rPr>
              <a:t>Актуализировать справочники КБК и справочники причин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56CA50-2F11-415D-7F9D-694C1CB1792C}"/>
              </a:ext>
            </a:extLst>
          </p:cNvPr>
          <p:cNvSpPr txBox="1"/>
          <p:nvPr/>
        </p:nvSpPr>
        <p:spPr>
          <a:xfrm>
            <a:off x="5009813" y="2292469"/>
            <a:ext cx="690643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chemeClr val="bg1"/>
                </a:solidFill>
                <a:latin typeface="+mj-lt"/>
              </a:rPr>
              <a:t>Проставить «тип организации» в справочнике организаций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B9CD2A37-50A2-E2B7-4478-9ED715E26149}"/>
              </a:ext>
            </a:extLst>
          </p:cNvPr>
          <p:cNvSpPr/>
          <p:nvPr/>
        </p:nvSpPr>
        <p:spPr>
          <a:xfrm>
            <a:off x="5009813" y="3036368"/>
            <a:ext cx="6604967" cy="2812401"/>
          </a:xfrm>
          <a:prstGeom prst="roundRect">
            <a:avLst>
              <a:gd name="adj" fmla="val 8021"/>
            </a:avLst>
          </a:prstGeom>
          <a:solidFill>
            <a:srgbClr val="232C30"/>
          </a:solidFill>
          <a:ln>
            <a:solidFill>
              <a:srgbClr val="D4572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ru-RU" dirty="0">
                <a:solidFill>
                  <a:schemeClr val="bg1"/>
                </a:solidFill>
              </a:rPr>
              <a:t>Автономные учреждения – Тип </a:t>
            </a:r>
            <a:r>
              <a:rPr lang="ru-RU" b="1" dirty="0">
                <a:solidFill>
                  <a:srgbClr val="D4572D"/>
                </a:solidFill>
              </a:rPr>
              <a:t>Автономный</a:t>
            </a:r>
          </a:p>
          <a:p>
            <a:pPr>
              <a:spcAft>
                <a:spcPts val="600"/>
              </a:spcAft>
            </a:pPr>
            <a:r>
              <a:rPr lang="ru-RU" dirty="0">
                <a:solidFill>
                  <a:schemeClr val="bg1"/>
                </a:solidFill>
              </a:rPr>
              <a:t>Бюджетные учреждения – Тип </a:t>
            </a:r>
            <a:r>
              <a:rPr lang="ru-RU" b="1" dirty="0">
                <a:solidFill>
                  <a:srgbClr val="D4572D"/>
                </a:solidFill>
              </a:rPr>
              <a:t>Бюджетный</a:t>
            </a:r>
          </a:p>
          <a:p>
            <a:pPr>
              <a:spcAft>
                <a:spcPts val="600"/>
              </a:spcAft>
            </a:pPr>
            <a:r>
              <a:rPr lang="ru-RU" dirty="0">
                <a:solidFill>
                  <a:schemeClr val="bg1"/>
                </a:solidFill>
              </a:rPr>
              <a:t>Казенное учреждение – Тип </a:t>
            </a:r>
            <a:r>
              <a:rPr lang="ru-RU" b="1" dirty="0">
                <a:solidFill>
                  <a:srgbClr val="D4572D"/>
                </a:solidFill>
              </a:rPr>
              <a:t>Казенный</a:t>
            </a:r>
          </a:p>
          <a:p>
            <a:pPr>
              <a:spcAft>
                <a:spcPts val="600"/>
              </a:spcAft>
            </a:pPr>
            <a:r>
              <a:rPr lang="ru-RU" dirty="0">
                <a:solidFill>
                  <a:schemeClr val="bg1"/>
                </a:solidFill>
              </a:rPr>
              <a:t>Для МО – </a:t>
            </a:r>
            <a:r>
              <a:rPr lang="ru-RU" b="1" dirty="0">
                <a:solidFill>
                  <a:srgbClr val="D4572D"/>
                </a:solidFill>
              </a:rPr>
              <a:t>Орган организующий исполнение бюджета</a:t>
            </a:r>
            <a:r>
              <a:rPr lang="ru-RU" dirty="0">
                <a:solidFill>
                  <a:srgbClr val="D4572D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либо </a:t>
            </a:r>
            <a:r>
              <a:rPr lang="ru-RU" b="1" dirty="0">
                <a:solidFill>
                  <a:srgbClr val="D4572D"/>
                </a:solidFill>
              </a:rPr>
              <a:t>Неизвестный</a:t>
            </a:r>
          </a:p>
          <a:p>
            <a:pPr>
              <a:spcAft>
                <a:spcPts val="600"/>
              </a:spcAft>
            </a:pPr>
            <a:r>
              <a:rPr lang="ru-RU" dirty="0">
                <a:solidFill>
                  <a:schemeClr val="bg1"/>
                </a:solidFill>
              </a:rPr>
              <a:t>Для ГРБС – </a:t>
            </a:r>
            <a:r>
              <a:rPr lang="ru-RU" b="1" dirty="0">
                <a:solidFill>
                  <a:srgbClr val="D4572D"/>
                </a:solidFill>
              </a:rPr>
              <a:t>Орган государственной власти, Главные распорядители бюджетных средств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либо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rgbClr val="D4572D"/>
                </a:solidFill>
              </a:rPr>
              <a:t>Неизвестный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3B3A0E22-B4C7-531D-FEAA-FDBC51A52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41" y="3285606"/>
            <a:ext cx="3273527" cy="256316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3B699D31-40B1-EAE1-5330-598924DAC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10" y="1629422"/>
            <a:ext cx="4105871" cy="1892858"/>
          </a:xfrm>
          <a:prstGeom prst="roundRect">
            <a:avLst>
              <a:gd name="adj" fmla="val 995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кругленный прямоугольник 5">
            <a:extLst>
              <a:ext uri="{FF2B5EF4-FFF2-40B4-BE49-F238E27FC236}">
                <a16:creationId xmlns:a16="http://schemas.microsoft.com/office/drawing/2014/main" id="{A2A3C575-2B69-28BB-4473-E418AAA3F97E}"/>
              </a:ext>
            </a:extLst>
          </p:cNvPr>
          <p:cNvSpPr/>
          <p:nvPr/>
        </p:nvSpPr>
        <p:spPr>
          <a:xfrm>
            <a:off x="1228770" y="2123670"/>
            <a:ext cx="1984555" cy="1398610"/>
          </a:xfrm>
          <a:prstGeom prst="roundRect">
            <a:avLst/>
          </a:prstGeom>
          <a:noFill/>
          <a:ln w="41275">
            <a:solidFill>
              <a:srgbClr val="D45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0936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0E3EB-726A-24F1-DDB8-3396EF3DD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D7D116-CB2F-FDFD-60DB-23E88D07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10972800" cy="68580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9220F72-98E0-81B2-41B2-F9244EADE645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5B522A3-9531-0740-80AB-58E03FA7F9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1127"/>
          <a:stretch/>
        </p:blipFill>
        <p:spPr>
          <a:xfrm>
            <a:off x="706578" y="0"/>
            <a:ext cx="9768408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DF745297-0A58-A9CF-5CE9-E5ADCDE20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0" y="116634"/>
            <a:ext cx="11141471" cy="991809"/>
          </a:xfrm>
        </p:spPr>
        <p:txBody>
          <a:bodyPr/>
          <a:lstStyle/>
          <a:p>
            <a:r>
              <a:rPr lang="ru-RU" altLang="ru-RU" dirty="0"/>
              <a:t>Подготовка к отчетности за 2024 год</a:t>
            </a:r>
            <a:endParaRPr lang="ru-RU" dirty="0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937FFFE0-FA15-93FD-4860-247D07F2A92D}"/>
              </a:ext>
            </a:extLst>
          </p:cNvPr>
          <p:cNvCxnSpPr>
            <a:cxnSpLocks/>
          </p:cNvCxnSpPr>
          <p:nvPr/>
        </p:nvCxnSpPr>
        <p:spPr>
          <a:xfrm flipH="1">
            <a:off x="8112224" y="620688"/>
            <a:ext cx="4079776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88E3159A-C9FB-5897-E5D5-18894080FBE9}"/>
              </a:ext>
            </a:extLst>
          </p:cNvPr>
          <p:cNvCxnSpPr>
            <a:cxnSpLocks/>
          </p:cNvCxnSpPr>
          <p:nvPr/>
        </p:nvCxnSpPr>
        <p:spPr>
          <a:xfrm>
            <a:off x="-24680" y="620688"/>
            <a:ext cx="36842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A2707226-C5D7-F542-0879-5BA362A1752E}"/>
              </a:ext>
            </a:extLst>
          </p:cNvPr>
          <p:cNvSpPr/>
          <p:nvPr/>
        </p:nvSpPr>
        <p:spPr>
          <a:xfrm>
            <a:off x="623392" y="3162796"/>
            <a:ext cx="8280920" cy="3096344"/>
          </a:xfrm>
          <a:prstGeom prst="roundRect">
            <a:avLst>
              <a:gd name="adj" fmla="val 1359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0B239F6-F2FA-4623-CF7B-2F238BECE72A}"/>
              </a:ext>
            </a:extLst>
          </p:cNvPr>
          <p:cNvSpPr/>
          <p:nvPr/>
        </p:nvSpPr>
        <p:spPr>
          <a:xfrm>
            <a:off x="623392" y="1236246"/>
            <a:ext cx="974508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66"/>
              </a:buClr>
            </a:pPr>
            <a:r>
              <a:rPr lang="ru-RU" altLang="ru-RU" b="1" dirty="0">
                <a:solidFill>
                  <a:schemeClr val="bg1"/>
                </a:solidFill>
                <a:latin typeface="+mn-lt"/>
              </a:rPr>
              <a:t>Требование:</a:t>
            </a:r>
          </a:p>
          <a:p>
            <a:pPr>
              <a:buClr>
                <a:srgbClr val="000066"/>
              </a:buClr>
            </a:pPr>
            <a:endParaRPr lang="ru-RU" altLang="ru-RU" b="1" dirty="0">
              <a:solidFill>
                <a:schemeClr val="bg1"/>
              </a:solidFill>
              <a:latin typeface="+mn-lt"/>
            </a:endParaRPr>
          </a:p>
          <a:p>
            <a:pPr>
              <a:buClr>
                <a:srgbClr val="000066"/>
              </a:buClr>
            </a:pPr>
            <a:r>
              <a:rPr lang="ru-RU" altLang="ru-RU" dirty="0">
                <a:solidFill>
                  <a:schemeClr val="bg1"/>
                </a:solidFill>
                <a:latin typeface="+mn-lt"/>
              </a:rPr>
              <a:t>….. перед составлением Справки по консолидируемым расчетам ф. 0503125 субъектами бюджетной отчетности должна быть произведена сверка взаимосвязанных показателей по консолидируемым расчетам ….. </a:t>
            </a:r>
          </a:p>
          <a:p>
            <a:pPr>
              <a:buClr>
                <a:srgbClr val="000066"/>
              </a:buClr>
            </a:pPr>
            <a:r>
              <a:rPr lang="ru-RU" altLang="ru-RU" i="1" dirty="0">
                <a:solidFill>
                  <a:schemeClr val="bg1"/>
                </a:solidFill>
                <a:latin typeface="+mn-lt"/>
              </a:rPr>
              <a:t>(п. 23 Инструкции № 191н)</a:t>
            </a:r>
            <a:endParaRPr lang="ru-RU" altLang="ru-RU" dirty="0">
              <a:solidFill>
                <a:schemeClr val="bg1"/>
              </a:solidFill>
              <a:latin typeface="+mn-lt"/>
            </a:endParaRPr>
          </a:p>
          <a:p>
            <a:pPr>
              <a:buClr>
                <a:srgbClr val="000066"/>
              </a:buClr>
            </a:pPr>
            <a:endParaRPr lang="ru-RU" altLang="ru-RU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BA3B18A-BAB7-1352-FEDE-6E678CC13EC1}"/>
              </a:ext>
            </a:extLst>
          </p:cNvPr>
          <p:cNvGrpSpPr/>
          <p:nvPr/>
        </p:nvGrpSpPr>
        <p:grpSpPr>
          <a:xfrm>
            <a:off x="1127448" y="3490844"/>
            <a:ext cx="7034732" cy="2511992"/>
            <a:chOff x="-387541" y="3345707"/>
            <a:chExt cx="8363616" cy="403544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225A8A9C-74B0-590E-0F17-7EBFFE74D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7541" y="3345707"/>
              <a:ext cx="8363616" cy="4035445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35CC65E2-38C9-5CBF-E0FD-26EA4B4F2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88959" y="4492645"/>
              <a:ext cx="2296738" cy="21773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7437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118CA3-6240-12DA-65FB-EFCC7FD7F2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7"/>
          <a:stretch/>
        </p:blipFill>
        <p:spPr>
          <a:xfrm>
            <a:off x="3431704" y="0"/>
            <a:ext cx="8760296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6E5E184-9CCD-C6A0-E898-67176EC1E818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5D57F9A-C62D-5BF1-6BC2-FAFA520831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" r="23867"/>
          <a:stretch/>
        </p:blipFill>
        <p:spPr>
          <a:xfrm>
            <a:off x="2217986" y="0"/>
            <a:ext cx="9419827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3308" y="262691"/>
            <a:ext cx="11141471" cy="991809"/>
          </a:xfrm>
        </p:spPr>
        <p:txBody>
          <a:bodyPr/>
          <a:lstStyle/>
          <a:p>
            <a:r>
              <a:rPr lang="ru-RU" dirty="0"/>
              <a:t>Представление отчетности на</a:t>
            </a:r>
            <a:r>
              <a:rPr lang="en-US" dirty="0"/>
              <a:t> bus.gov.ru</a:t>
            </a:r>
            <a:endParaRPr lang="ru-RU" dirty="0"/>
          </a:p>
        </p:txBody>
      </p:sp>
      <p:cxnSp>
        <p:nvCxnSpPr>
          <p:cNvPr id="32" name="Прямая соединительная линия 31"/>
          <p:cNvCxnSpPr>
            <a:cxnSpLocks/>
          </p:cNvCxnSpPr>
          <p:nvPr/>
        </p:nvCxnSpPr>
        <p:spPr>
          <a:xfrm>
            <a:off x="0" y="758596"/>
            <a:ext cx="335360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>
            <a:cxnSpLocks/>
          </p:cNvCxnSpPr>
          <p:nvPr/>
        </p:nvCxnSpPr>
        <p:spPr>
          <a:xfrm flipH="1">
            <a:off x="8832304" y="758596"/>
            <a:ext cx="3359696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8D085A45-FD62-DEB1-3DEE-51E75D3AEC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109094"/>
              </p:ext>
            </p:extLst>
          </p:nvPr>
        </p:nvGraphicFramePr>
        <p:xfrm>
          <a:off x="587388" y="1512431"/>
          <a:ext cx="11017224" cy="458425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08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91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58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D4572D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Организации госсектора</a:t>
                      </a:r>
                      <a:endParaRPr lang="ru-RU" sz="1600" b="0" dirty="0">
                        <a:solidFill>
                          <a:srgbClr val="D4572D"/>
                        </a:solidFill>
                        <a:effectLst/>
                        <a:latin typeface="Segoe UI Semibold" panose="020B0702040204020203" pitchFamily="34" charset="0"/>
                        <a:ea typeface="Calibri" panose="020F05020202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6549" marR="66549" marT="0" marB="0" anchor="ctr">
                    <a:lnL w="12700" cap="flat" cmpd="sng" algn="ctr">
                      <a:solidFill>
                        <a:srgbClr val="D457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57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57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57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2C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D4572D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Перечень форм отчетности, подлежащих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D4572D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предоставлению в налоговый орган</a:t>
                      </a:r>
                      <a:endParaRPr lang="ru-RU" sz="1600" b="0" dirty="0">
                        <a:solidFill>
                          <a:srgbClr val="D4572D"/>
                        </a:solidFill>
                        <a:effectLst/>
                        <a:latin typeface="Segoe UI Semibold" panose="020B0702040204020203" pitchFamily="34" charset="0"/>
                        <a:ea typeface="Calibri" panose="020F05020202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6549" marR="66549" marT="0" marB="0" anchor="ctr">
                    <a:lnL w="12700" cap="flat" cmpd="sng" algn="ctr">
                      <a:solidFill>
                        <a:srgbClr val="D457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57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57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57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2C3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6364"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Получатели бюджетных средств</a:t>
                      </a:r>
                      <a:b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</a:b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(в т.ч. казенные учреждения)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Segoe UI Semibold" panose="020B0702040204020203" pitchFamily="34" charset="0"/>
                        <a:ea typeface="Calibri" panose="020F05020202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6549" marR="66549" marT="0" marB="0" anchor="ctr">
                    <a:lnL w="12700" cap="flat" cmpd="sng" algn="ctr">
                      <a:solidFill>
                        <a:srgbClr val="D457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57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57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57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2C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Баланс главного распорядителя, распорядителя, получателя бюджетных средств, главного администратора, администратора источников финансирования дефицита бюджета, главного администратора,</a:t>
                      </a:r>
                      <a:b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</a:b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администратора доходов бюджета (</a:t>
                      </a:r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ф. 0503130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)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6549" marR="66549" marT="0" marB="0" anchor="ctr">
                    <a:lnL w="12700" cap="flat" cmpd="sng" algn="ctr">
                      <a:solidFill>
                        <a:srgbClr val="D457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57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57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57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2C3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2047"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Бюджетные </a:t>
                      </a:r>
                      <a:b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</a:b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и автономные учреждения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Segoe UI Semibold" panose="020B0702040204020203" pitchFamily="34" charset="0"/>
                        <a:ea typeface="Calibri" panose="020F05020202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6549" marR="66549" marT="0" marB="0">
                    <a:lnL w="12700" cap="flat" cmpd="sng" algn="ctr">
                      <a:solidFill>
                        <a:srgbClr val="D457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57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57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57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2C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1. Баланс государственного (муниципального) учреждения (</a:t>
                      </a:r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ф. 0503730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).</a:t>
                      </a:r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2. Отчет об исполнении учреждением Плана его финансово-хозяйственной деятельности (</a:t>
                      </a:r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ф. 0503737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)</a:t>
                      </a:r>
                      <a:b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</a:b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(в разрезе видов финансового обеспечения (деятельности)).</a:t>
                      </a:r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3. Отчет о финансовых результатах деятельности учреждения (</a:t>
                      </a:r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ф. 0503721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).</a:t>
                      </a:r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4. Сведения по дебиторской и кредиторской задолженности учреждения  (</a:t>
                      </a:r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ф. 0503769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) (в разрезе видов финансового обеспечения (деятельности)).</a:t>
                      </a:r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5. Сведения об остатках денежных средств учреждения (</a:t>
                      </a:r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ф. 0503779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) (в разрезе деятельности с целевыми  средствами, деятельности по оказанию услуг (работ), по средствам во временном распоряжении)</a:t>
                      </a:r>
                    </a:p>
                    <a:p>
                      <a:pPr marL="7200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6. Разделительный (ликвидационный) баланс государственного (муниципального) учреждения (</a:t>
                      </a:r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ф. 0503830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)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6549" marR="66549" marT="0" marB="0" anchor="ctr">
                    <a:lnL w="12700" cap="flat" cmpd="sng" algn="ctr">
                      <a:solidFill>
                        <a:srgbClr val="D457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57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57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57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2C3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91958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F1D5E-85E6-D40F-9247-00132DDAF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A253FF5-B458-BD1C-919A-922B164895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9536" y="0"/>
            <a:ext cx="10272464" cy="68580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742C376-33E2-9FEC-660B-954E3B08947C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0673372-BA78-C45D-EF44-8D10A30701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1127"/>
          <a:stretch/>
        </p:blipFill>
        <p:spPr>
          <a:xfrm>
            <a:off x="706578" y="0"/>
            <a:ext cx="9768408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86A0A9AC-D60B-C33C-E8A7-9B40CD3B7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0" y="116634"/>
            <a:ext cx="11141471" cy="991809"/>
          </a:xfrm>
        </p:spPr>
        <p:txBody>
          <a:bodyPr/>
          <a:lstStyle/>
          <a:p>
            <a:r>
              <a:rPr lang="ru-RU" sz="3600" dirty="0"/>
              <a:t>Настройка календаря бухгалтера</a:t>
            </a:r>
            <a:endParaRPr lang="ru-RU" dirty="0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EFE909A1-FFCB-57D0-DEB6-9477FC6C8015}"/>
              </a:ext>
            </a:extLst>
          </p:cNvPr>
          <p:cNvCxnSpPr>
            <a:cxnSpLocks/>
          </p:cNvCxnSpPr>
          <p:nvPr/>
        </p:nvCxnSpPr>
        <p:spPr>
          <a:xfrm flipH="1">
            <a:off x="7320136" y="620688"/>
            <a:ext cx="487186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FB42580B-5C4E-CA82-C126-9ACE96F3DA5B}"/>
              </a:ext>
            </a:extLst>
          </p:cNvPr>
          <p:cNvCxnSpPr>
            <a:cxnSpLocks/>
          </p:cNvCxnSpPr>
          <p:nvPr/>
        </p:nvCxnSpPr>
        <p:spPr>
          <a:xfrm>
            <a:off x="-24680" y="620688"/>
            <a:ext cx="36842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AFC06DAD-E7E1-941A-5794-31B629716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1484784"/>
            <a:ext cx="8773190" cy="4839507"/>
          </a:xfrm>
          <a:prstGeom prst="roundRect">
            <a:avLst>
              <a:gd name="adj" fmla="val 459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800BEAE-8BCC-06DA-3416-46960D4BA24E}"/>
              </a:ext>
            </a:extLst>
          </p:cNvPr>
          <p:cNvSpPr/>
          <p:nvPr/>
        </p:nvSpPr>
        <p:spPr>
          <a:xfrm>
            <a:off x="9192344" y="2392369"/>
            <a:ext cx="2457806" cy="3024335"/>
          </a:xfrm>
          <a:prstGeom prst="roundRect">
            <a:avLst/>
          </a:prstGeom>
          <a:solidFill>
            <a:srgbClr val="232C30"/>
          </a:solidFill>
          <a:ln>
            <a:solidFill>
              <a:srgbClr val="D4572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cs typeface="Arial" panose="020B0604020202020204" pitchFamily="34" charset="0"/>
              </a:rPr>
              <a:t>Установить сроки сдачи отчетных форм</a:t>
            </a:r>
          </a:p>
          <a:p>
            <a:pPr algn="ctr"/>
            <a:endParaRPr lang="ru-RU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ru-RU" dirty="0">
                <a:solidFill>
                  <a:schemeClr val="bg1"/>
                </a:solidFill>
                <a:cs typeface="Arial" panose="020B0604020202020204" pitchFamily="34" charset="0"/>
              </a:rPr>
              <a:t>Контролировать этапы сбора отчетности </a:t>
            </a:r>
          </a:p>
        </p:txBody>
      </p:sp>
    </p:spTree>
    <p:extLst>
      <p:ext uri="{BB962C8B-B14F-4D97-AF65-F5344CB8AC3E}">
        <p14:creationId xmlns:p14="http://schemas.microsoft.com/office/powerpoint/2010/main" val="40998983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3FF6B-43B4-4C72-6377-9C3824672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CF9E51-2DF3-D469-A22E-07FFE05C5C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9"/>
          <a:stretch/>
        </p:blipFill>
        <p:spPr>
          <a:xfrm>
            <a:off x="3575720" y="0"/>
            <a:ext cx="8616280" cy="68580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398FEA5-C9DE-2E48-B5CF-A0A3718EF1D7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F862894-F11D-CAF9-7264-B4C2217BA3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1127"/>
          <a:stretch/>
        </p:blipFill>
        <p:spPr>
          <a:xfrm>
            <a:off x="706578" y="0"/>
            <a:ext cx="9768408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61FE343B-B5AA-42F8-1B89-87C4B033B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0" y="116634"/>
            <a:ext cx="11141471" cy="991809"/>
          </a:xfrm>
        </p:spPr>
        <p:txBody>
          <a:bodyPr/>
          <a:lstStyle/>
          <a:p>
            <a:r>
              <a:rPr lang="ru-RU" sz="3600" dirty="0"/>
              <a:t>Подписание отчетных форм</a:t>
            </a:r>
            <a:endParaRPr lang="ru-RU" dirty="0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41EBF204-7277-6AB2-4083-5DB59F122700}"/>
              </a:ext>
            </a:extLst>
          </p:cNvPr>
          <p:cNvCxnSpPr>
            <a:cxnSpLocks/>
          </p:cNvCxnSpPr>
          <p:nvPr/>
        </p:nvCxnSpPr>
        <p:spPr>
          <a:xfrm flipH="1">
            <a:off x="6456040" y="620688"/>
            <a:ext cx="5735960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1477E63C-C69C-6186-D439-E9CC531F6FFB}"/>
              </a:ext>
            </a:extLst>
          </p:cNvPr>
          <p:cNvCxnSpPr>
            <a:cxnSpLocks/>
          </p:cNvCxnSpPr>
          <p:nvPr/>
        </p:nvCxnSpPr>
        <p:spPr>
          <a:xfrm>
            <a:off x="-24680" y="620688"/>
            <a:ext cx="36842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1">
            <a:extLst>
              <a:ext uri="{FF2B5EF4-FFF2-40B4-BE49-F238E27FC236}">
                <a16:creationId xmlns:a16="http://schemas.microsoft.com/office/drawing/2014/main" id="{F7C5F907-A32F-1FE2-A51E-BA4565748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1842419"/>
            <a:ext cx="1017713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ru-RU" sz="2100" b="1" dirty="0">
                <a:solidFill>
                  <a:srgbClr val="D4572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П. 6 Приказа МФ РФ № 191н и п. 5 Приказа МФ РФ № 33н</a:t>
            </a:r>
            <a:endParaRPr lang="ru-RU" b="1" dirty="0">
              <a:solidFill>
                <a:srgbClr val="D4572D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D131547-BD5E-8E49-33FA-824D674391F0}"/>
              </a:ext>
            </a:extLst>
          </p:cNvPr>
          <p:cNvSpPr/>
          <p:nvPr/>
        </p:nvSpPr>
        <p:spPr>
          <a:xfrm>
            <a:off x="549862" y="2564904"/>
            <a:ext cx="10082641" cy="3162065"/>
          </a:xfrm>
          <a:prstGeom prst="rect">
            <a:avLst/>
          </a:prstGeom>
        </p:spPr>
        <p:txBody>
          <a:bodyPr wrap="square" numCol="1" anchor="t">
            <a:noAutofit/>
          </a:bodyPr>
          <a:lstStyle/>
          <a:p>
            <a:pPr marL="452438" lvl="1" indent="-452438">
              <a:spcAft>
                <a:spcPts val="1400"/>
              </a:spcAft>
              <a:buClr>
                <a:srgbClr val="D4572D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Формы бюджетной отчетности, содержащие плановые (прогнозные) </a:t>
            </a:r>
            <a:b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 (или) аналитические (управленческие) показатели, кроме того, подписываются руководителем финансово-экономической службы и (или) лицом, ответственным </a:t>
            </a:r>
            <a:b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за формирование аналитической (управленческой) информации. </a:t>
            </a:r>
          </a:p>
          <a:p>
            <a:pPr marL="452438" lvl="1" indent="-452438">
              <a:spcAft>
                <a:spcPts val="1400"/>
              </a:spcAft>
              <a:buClr>
                <a:srgbClr val="D4572D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Указанные формы подписываются главным бухгалтером в части финансовых показателей, сформированных на основании данных бюджетного (бухгалтерского) учета, либо при формировании консолидированной бюджетной отчетности в части данных, сформированных путем обобщения показателей бюджетной отчетности, используемой при консолидации.</a:t>
            </a:r>
          </a:p>
          <a:p>
            <a:pPr marL="452438" lvl="1" indent="-452438">
              <a:spcAft>
                <a:spcPts val="1400"/>
              </a:spcAft>
              <a:buClr>
                <a:srgbClr val="D4572D"/>
              </a:buClr>
              <a:buSzPct val="100000"/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1468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69722-2075-D57F-2C05-0524917FC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E6512D-2BA3-F8EB-2717-D1F2B57C6E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9"/>
          <a:stretch/>
        </p:blipFill>
        <p:spPr>
          <a:xfrm>
            <a:off x="3575720" y="0"/>
            <a:ext cx="8616280" cy="68580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827E900-CBF6-2418-D171-131C419CBF1D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1108FF9-1AF0-83C0-2122-EFCD7268E0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1127"/>
          <a:stretch/>
        </p:blipFill>
        <p:spPr>
          <a:xfrm>
            <a:off x="706578" y="0"/>
            <a:ext cx="9768408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AC62DFD3-7B6C-6DFB-9E9E-C10506A4B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0" y="116634"/>
            <a:ext cx="11141471" cy="991809"/>
          </a:xfrm>
        </p:spPr>
        <p:txBody>
          <a:bodyPr/>
          <a:lstStyle/>
          <a:p>
            <a:r>
              <a:rPr lang="ru-RU" sz="3600" dirty="0"/>
              <a:t>Подписание отчетных форм</a:t>
            </a:r>
            <a:endParaRPr lang="ru-RU" dirty="0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238AD19F-E173-74F8-0880-356ED9D0D8C1}"/>
              </a:ext>
            </a:extLst>
          </p:cNvPr>
          <p:cNvCxnSpPr>
            <a:cxnSpLocks/>
          </p:cNvCxnSpPr>
          <p:nvPr/>
        </p:nvCxnSpPr>
        <p:spPr>
          <a:xfrm flipH="1">
            <a:off x="6456040" y="620688"/>
            <a:ext cx="5735960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D40B968D-72AE-DD37-84E1-B14EB2ED6493}"/>
              </a:ext>
            </a:extLst>
          </p:cNvPr>
          <p:cNvCxnSpPr>
            <a:cxnSpLocks/>
          </p:cNvCxnSpPr>
          <p:nvPr/>
        </p:nvCxnSpPr>
        <p:spPr>
          <a:xfrm>
            <a:off x="-24680" y="620688"/>
            <a:ext cx="36842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Скругленный прямоугольник 11">
            <a:extLst>
              <a:ext uri="{FF2B5EF4-FFF2-40B4-BE49-F238E27FC236}">
                <a16:creationId xmlns:a16="http://schemas.microsoft.com/office/drawing/2014/main" id="{0C820553-BC6A-B87C-8441-CE93BDBD2432}"/>
              </a:ext>
            </a:extLst>
          </p:cNvPr>
          <p:cNvSpPr/>
          <p:nvPr/>
        </p:nvSpPr>
        <p:spPr>
          <a:xfrm>
            <a:off x="7160521" y="4293096"/>
            <a:ext cx="3706680" cy="1234302"/>
          </a:xfrm>
          <a:prstGeom prst="roundRect">
            <a:avLst/>
          </a:prstGeom>
          <a:solidFill>
            <a:srgbClr val="232C30"/>
          </a:solidFill>
          <a:ln w="28575">
            <a:solidFill>
              <a:srgbClr val="D45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D4572D"/>
              </a:solidFill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B846E73-4B48-7573-AE1A-91C6ADB3FB90}"/>
              </a:ext>
            </a:extLst>
          </p:cNvPr>
          <p:cNvGrpSpPr/>
          <p:nvPr/>
        </p:nvGrpSpPr>
        <p:grpSpPr>
          <a:xfrm>
            <a:off x="551384" y="1628800"/>
            <a:ext cx="11177861" cy="2173451"/>
            <a:chOff x="545500" y="758085"/>
            <a:chExt cx="8383396" cy="2173451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6908CE93-05A2-4D41-E575-AC09C25D16D1}"/>
                </a:ext>
              </a:extLst>
            </p:cNvPr>
            <p:cNvGrpSpPr/>
            <p:nvPr/>
          </p:nvGrpSpPr>
          <p:grpSpPr>
            <a:xfrm>
              <a:off x="545500" y="758085"/>
              <a:ext cx="7571558" cy="584775"/>
              <a:chOff x="518641" y="1719416"/>
              <a:chExt cx="7571558" cy="584775"/>
            </a:xfrm>
          </p:grpSpPr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44855863-D464-A9BC-5153-0BC4667A854D}"/>
                  </a:ext>
                </a:extLst>
              </p:cNvPr>
              <p:cNvSpPr/>
              <p:nvPr/>
            </p:nvSpPr>
            <p:spPr>
              <a:xfrm>
                <a:off x="518641" y="1719416"/>
                <a:ext cx="359581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 algn="ctr">
                  <a:buSzPct val="130000"/>
                </a:pPr>
                <a:r>
                  <a:rPr lang="ru-RU" sz="3200" b="1" dirty="0">
                    <a:solidFill>
                      <a:srgbClr val="D4572D"/>
                    </a:solidFill>
                    <a:latin typeface="+mn-lt"/>
                    <a:ea typeface="Bookman Old Style" charset="0"/>
                    <a:cs typeface="Bookman Old Style" charset="0"/>
                  </a:rPr>
                  <a:t>191н</a:t>
                </a:r>
              </a:p>
            </p:txBody>
          </p:sp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DB127855-0773-5336-05BB-6E75190F523C}"/>
                  </a:ext>
                </a:extLst>
              </p:cNvPr>
              <p:cNvSpPr/>
              <p:nvPr/>
            </p:nvSpPr>
            <p:spPr>
              <a:xfrm>
                <a:off x="5079310" y="1719416"/>
                <a:ext cx="301088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 algn="ctr">
                  <a:buSzPct val="130000"/>
                </a:pPr>
                <a:r>
                  <a:rPr lang="ru-RU" sz="3200" b="1" dirty="0">
                    <a:solidFill>
                      <a:srgbClr val="D4572D"/>
                    </a:solidFill>
                    <a:latin typeface="+mn-lt"/>
                  </a:rPr>
                  <a:t>33н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FF7FA1-35D1-6246-4555-A82BC482C295}"/>
                </a:ext>
              </a:extLst>
            </p:cNvPr>
            <p:cNvSpPr txBox="1"/>
            <p:nvPr/>
          </p:nvSpPr>
          <p:spPr>
            <a:xfrm>
              <a:off x="612282" y="1454208"/>
              <a:ext cx="402173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+mn-lt"/>
                  <a:ea typeface="Times New Roman" charset="0"/>
                  <a:cs typeface="Times New Roman" charset="0"/>
                </a:rPr>
                <a:t>4. Бюджетная отчетность формируется </a:t>
              </a:r>
              <a:r>
                <a:rPr lang="ru-RU" b="1" dirty="0">
                  <a:solidFill>
                    <a:schemeClr val="bg1"/>
                  </a:solidFill>
                  <a:latin typeface="+mn-lt"/>
                  <a:ea typeface="Times New Roman" charset="0"/>
                  <a:cs typeface="Times New Roman" charset="0"/>
                </a:rPr>
                <a:t>в виде электронного документа</a:t>
              </a:r>
              <a:r>
                <a:rPr lang="ru-RU" dirty="0">
                  <a:solidFill>
                    <a:schemeClr val="bg1"/>
                  </a:solidFill>
                  <a:latin typeface="+mn-lt"/>
                  <a:ea typeface="Times New Roman" charset="0"/>
                  <a:cs typeface="Times New Roman" charset="0"/>
                </a:rPr>
                <a:t>, подписанного усиленной квалифицированной электронной подписью.</a:t>
              </a:r>
            </a:p>
            <a:p>
              <a:endParaRPr lang="ru-RU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8CE841E-A455-8134-5438-0D4609074BE0}"/>
                </a:ext>
              </a:extLst>
            </p:cNvPr>
            <p:cNvSpPr txBox="1"/>
            <p:nvPr/>
          </p:nvSpPr>
          <p:spPr>
            <a:xfrm>
              <a:off x="4999834" y="1454208"/>
              <a:ext cx="392906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latin typeface="Times New Roman" charset="0"/>
                  <a:ea typeface="Times New Roman" charset="0"/>
                  <a:cs typeface="Times New Roman" charset="0"/>
                </a:defRPr>
              </a:lvl1pPr>
            </a:lstStyle>
            <a:p>
              <a:r>
                <a:rPr lang="ru-RU" dirty="0">
                  <a:solidFill>
                    <a:schemeClr val="bg1"/>
                  </a:solidFill>
                  <a:latin typeface="+mn-lt"/>
                </a:rPr>
                <a:t>6. Бухгалтерская отчетность представляется учреждением </a:t>
              </a:r>
              <a:r>
                <a:rPr lang="ru-RU" b="1" dirty="0">
                  <a:solidFill>
                    <a:schemeClr val="bg1"/>
                  </a:solidFill>
                  <a:latin typeface="+mn-lt"/>
                </a:rPr>
                <a:t>в виде электронного документа</a:t>
              </a:r>
              <a:r>
                <a:rPr lang="ru-RU" dirty="0">
                  <a:solidFill>
                    <a:schemeClr val="bg1"/>
                  </a:solidFill>
                  <a:latin typeface="+mn-lt"/>
                </a:rPr>
                <a:t>, подписанного усиленной квалифицированной электронной подписью.</a:t>
              </a:r>
            </a:p>
            <a:p>
              <a:endParaRPr lang="ru-RU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5B55EAD-E343-8ABB-79E1-D653338C8648}"/>
              </a:ext>
            </a:extLst>
          </p:cNvPr>
          <p:cNvSpPr/>
          <p:nvPr/>
        </p:nvSpPr>
        <p:spPr>
          <a:xfrm>
            <a:off x="640427" y="420806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rPr>
              <a:t>2 случая </a:t>
            </a:r>
            <a:r>
              <a:rPr lang="ru-RU" dirty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rPr>
              <a:t>представления бюджетной отчетности </a:t>
            </a:r>
            <a:br>
              <a:rPr lang="ru-RU" dirty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rPr>
            </a:br>
            <a:r>
              <a:rPr lang="ru-RU" dirty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rPr>
              <a:t>на </a:t>
            </a:r>
            <a:r>
              <a:rPr lang="ru-RU" b="1" dirty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rPr>
              <a:t>бумажном</a:t>
            </a:r>
            <a:r>
              <a:rPr lang="ru-RU" dirty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rPr>
              <a:t> носителе:</a:t>
            </a:r>
          </a:p>
          <a:p>
            <a:pPr marL="342900" indent="-342900">
              <a:buFont typeface="+mj-lt"/>
              <a:buAutoNum type="arabicParenR"/>
            </a:pPr>
            <a:r>
              <a:rPr lang="ru-RU" dirty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rPr>
              <a:t>отсутствие организационно-технической возможности</a:t>
            </a:r>
          </a:p>
          <a:p>
            <a:pPr marL="342900" indent="-342900">
              <a:buFont typeface="+mj-lt"/>
              <a:buAutoNum type="arabicParenR"/>
            </a:pPr>
            <a:r>
              <a:rPr lang="ru-RU" dirty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rPr>
              <a:t>в соответствии с законодательством (</a:t>
            </a:r>
            <a:r>
              <a:rPr lang="ru-RU" dirty="0" err="1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rPr>
              <a:t>гостайна</a:t>
            </a:r>
            <a:r>
              <a:rPr lang="ru-RU" dirty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rPr>
              <a:t>)</a:t>
            </a:r>
            <a:endParaRPr lang="ru-RU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92B2DE-DD9F-4ED2-A704-CE3B753BE364}"/>
              </a:ext>
            </a:extLst>
          </p:cNvPr>
          <p:cNvSpPr txBox="1"/>
          <p:nvPr/>
        </p:nvSpPr>
        <p:spPr>
          <a:xfrm>
            <a:off x="7453254" y="4582869"/>
            <a:ext cx="325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D4572D"/>
                </a:solidFill>
                <a:latin typeface="+mn-lt"/>
                <a:cs typeface="Times New Roman" panose="02020603050405020304" pitchFamily="18" charset="0"/>
              </a:rPr>
              <a:t>Проверить актуальность схем и уровней ЭП</a:t>
            </a:r>
          </a:p>
        </p:txBody>
      </p:sp>
    </p:spTree>
    <p:extLst>
      <p:ext uri="{BB962C8B-B14F-4D97-AF65-F5344CB8AC3E}">
        <p14:creationId xmlns:p14="http://schemas.microsoft.com/office/powerpoint/2010/main" val="4735029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72E30-8FC3-C381-3C7A-E1ED66C50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F11B46-4097-BF28-DF06-A609C1526F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9"/>
          <a:stretch/>
        </p:blipFill>
        <p:spPr>
          <a:xfrm>
            <a:off x="3575720" y="0"/>
            <a:ext cx="8616280" cy="68580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5607A7C-13D9-A0EA-CBD0-FDDEBB41707B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81001A6-FE52-4042-9523-B60E030A20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1127"/>
          <a:stretch/>
        </p:blipFill>
        <p:spPr>
          <a:xfrm>
            <a:off x="706578" y="0"/>
            <a:ext cx="9768408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7EA3B263-D163-2C5C-B11F-A95636101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0" y="116634"/>
            <a:ext cx="11141471" cy="991809"/>
          </a:xfrm>
        </p:spPr>
        <p:txBody>
          <a:bodyPr/>
          <a:lstStyle/>
          <a:p>
            <a:r>
              <a:rPr lang="ru-RU" sz="3600" dirty="0"/>
              <a:t>Уведомление о  принятии отчетности</a:t>
            </a:r>
            <a:endParaRPr lang="ru-RU" dirty="0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99C5246C-BEEB-9783-04DC-FEF0EEB3123B}"/>
              </a:ext>
            </a:extLst>
          </p:cNvPr>
          <p:cNvCxnSpPr>
            <a:cxnSpLocks/>
          </p:cNvCxnSpPr>
          <p:nvPr/>
        </p:nvCxnSpPr>
        <p:spPr>
          <a:xfrm flipH="1">
            <a:off x="8328248" y="620688"/>
            <a:ext cx="3863752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09ECBC79-C80B-50A7-53E3-838B5DA5A52D}"/>
              </a:ext>
            </a:extLst>
          </p:cNvPr>
          <p:cNvCxnSpPr>
            <a:cxnSpLocks/>
          </p:cNvCxnSpPr>
          <p:nvPr/>
        </p:nvCxnSpPr>
        <p:spPr>
          <a:xfrm>
            <a:off x="-24680" y="620688"/>
            <a:ext cx="36842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1">
            <a:extLst>
              <a:ext uri="{FF2B5EF4-FFF2-40B4-BE49-F238E27FC236}">
                <a16:creationId xmlns:a16="http://schemas.microsoft.com/office/drawing/2014/main" id="{33F9F28C-5313-152B-42DC-F8C25F661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071" y="3887026"/>
            <a:ext cx="8832982" cy="190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Субъект консолидированной отчетности уведомляет субъекта отчетности, предоставившего бухгалтерскую (финансовую) отчетность:</a:t>
            </a:r>
          </a:p>
          <a:p>
            <a:pPr marL="285750" indent="-285750" algn="just">
              <a:spcBef>
                <a:spcPts val="1800"/>
              </a:spcBef>
              <a:buClr>
                <a:srgbClr val="D4572D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D4572D"/>
                </a:solidFill>
                <a:latin typeface="+mj-lt"/>
                <a:cs typeface="Segoe UI" panose="020B0502040204020203" pitchFamily="34" charset="0"/>
              </a:rPr>
              <a:t> Уведомления о принятии отчетности </a:t>
            </a:r>
          </a:p>
          <a:p>
            <a:pPr algn="just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dirty="0">
              <a:solidFill>
                <a:schemeClr val="bg1"/>
              </a:solidFill>
              <a:latin typeface="+mj-lt"/>
              <a:cs typeface="Segoe UI" panose="020B0502040204020203" pitchFamily="34" charset="0"/>
            </a:endParaRPr>
          </a:p>
          <a:p>
            <a:pPr algn="just"/>
            <a:endParaRPr lang="ru-RU" sz="24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8">
            <a:extLst>
              <a:ext uri="{FF2B5EF4-FFF2-40B4-BE49-F238E27FC236}">
                <a16:creationId xmlns:a16="http://schemas.microsoft.com/office/drawing/2014/main" id="{40C9B358-5C44-5950-D8F1-5D2065B56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552" y="1776884"/>
            <a:ext cx="8832981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endParaRPr lang="ru-RU" sz="2000" dirty="0">
              <a:solidFill>
                <a:srgbClr val="D4572D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ru-RU" sz="2000" b="1" dirty="0">
                <a:solidFill>
                  <a:srgbClr val="D4572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П. 10 Приказа Минфина России № 191н </a:t>
            </a:r>
          </a:p>
          <a:p>
            <a:pPr algn="just"/>
            <a:endParaRPr lang="ru-RU" sz="2000" b="1" dirty="0">
              <a:solidFill>
                <a:srgbClr val="D4572D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ru-RU" sz="2000" b="1" dirty="0">
                <a:solidFill>
                  <a:srgbClr val="D4572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П. 6 Приказа Минфина России № 33н</a:t>
            </a:r>
          </a:p>
          <a:p>
            <a:pPr algn="just"/>
            <a:endParaRPr lang="en-US" sz="2000" dirty="0">
              <a:solidFill>
                <a:srgbClr val="D4572D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FB0C838-FB6D-FB17-E6A0-6262FD465686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679295" y="1790142"/>
            <a:ext cx="962710" cy="141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54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15D90-C39F-C7E2-7DAA-8C939E296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0CBA54A-1EE7-BAC7-32AB-26E85FAD21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 r="13853"/>
          <a:stretch/>
        </p:blipFill>
        <p:spPr>
          <a:xfrm>
            <a:off x="2219044" y="0"/>
            <a:ext cx="9972955" cy="68580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37B3EBA-BEDB-103A-CEAC-E28BD355C60A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01BF821-AE80-20AA-C888-F35D32EC54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1127"/>
          <a:stretch/>
        </p:blipFill>
        <p:spPr>
          <a:xfrm>
            <a:off x="706578" y="0"/>
            <a:ext cx="9768408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DA47D1B2-93A3-667B-1BC0-367AD1C88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0" y="369470"/>
            <a:ext cx="11141471" cy="991809"/>
          </a:xfrm>
        </p:spPr>
        <p:txBody>
          <a:bodyPr/>
          <a:lstStyle/>
          <a:p>
            <a:r>
              <a:rPr lang="ru-RU" sz="3600" dirty="0"/>
              <a:t>Порядок предоставления форм</a:t>
            </a:r>
            <a:br>
              <a:rPr lang="ru-RU" sz="3600" dirty="0"/>
            </a:br>
            <a:r>
              <a:rPr lang="ru-RU" sz="3600" dirty="0"/>
              <a:t>с отсутствующими показателями</a:t>
            </a:r>
            <a:endParaRPr lang="ru-RU" dirty="0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2D25EC19-978A-AB21-DF67-F3FD0D46166E}"/>
              </a:ext>
            </a:extLst>
          </p:cNvPr>
          <p:cNvCxnSpPr>
            <a:cxnSpLocks/>
          </p:cNvCxnSpPr>
          <p:nvPr/>
        </p:nvCxnSpPr>
        <p:spPr>
          <a:xfrm flipH="1">
            <a:off x="7248128" y="620688"/>
            <a:ext cx="4943872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0304095E-6AFC-9983-C08E-05EE0950A581}"/>
              </a:ext>
            </a:extLst>
          </p:cNvPr>
          <p:cNvCxnSpPr>
            <a:cxnSpLocks/>
          </p:cNvCxnSpPr>
          <p:nvPr/>
        </p:nvCxnSpPr>
        <p:spPr>
          <a:xfrm>
            <a:off x="-24680" y="620688"/>
            <a:ext cx="36842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1">
            <a:extLst>
              <a:ext uri="{FF2B5EF4-FFF2-40B4-BE49-F238E27FC236}">
                <a16:creationId xmlns:a16="http://schemas.microsoft.com/office/drawing/2014/main" id="{9E616286-0BD6-3229-6207-62222EC1C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207" y="1857599"/>
            <a:ext cx="844973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b="1" dirty="0">
                <a:solidFill>
                  <a:srgbClr val="D457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соответствии с п. 8 Инструкции 191н и п. 10 Инструкции 33н</a:t>
            </a:r>
            <a:r>
              <a:rPr lang="ru-RU" dirty="0">
                <a:solidFill>
                  <a:srgbClr val="D457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при осуществлении формирования и (или) представления бюджетной </a:t>
            </a:r>
            <a:b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 бухгалтерской отчетности средствами программных комплексов автоматизации документы бюджетной отчетности, не имеющие числовых значений и не содержащие пояснения, формируются и представляются </a:t>
            </a:r>
            <a:b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 указанием отметки (статуса) «Показатели отсутствуют». </a:t>
            </a:r>
            <a:endParaRPr lang="ru-RU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EB21C1B-183D-7463-DEA5-5E1BFC942D94}"/>
              </a:ext>
            </a:extLst>
          </p:cNvPr>
          <p:cNvGrpSpPr/>
          <p:nvPr/>
        </p:nvGrpSpPr>
        <p:grpSpPr>
          <a:xfrm>
            <a:off x="556602" y="3904545"/>
            <a:ext cx="9661645" cy="2227036"/>
            <a:chOff x="987855" y="4154292"/>
            <a:chExt cx="9661645" cy="2227036"/>
          </a:xfrm>
        </p:grpSpPr>
        <p:pic>
          <p:nvPicPr>
            <p:cNvPr id="5" name="Рисунок 3">
              <a:extLst>
                <a:ext uri="{FF2B5EF4-FFF2-40B4-BE49-F238E27FC236}">
                  <a16:creationId xmlns:a16="http://schemas.microsoft.com/office/drawing/2014/main" id="{3E289AE2-4FFC-35CE-7601-087F050DB5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89" t="11635" r="1724" b="64645"/>
            <a:stretch>
              <a:fillRect/>
            </a:stretch>
          </p:blipFill>
          <p:spPr bwMode="auto">
            <a:xfrm>
              <a:off x="987855" y="4154292"/>
              <a:ext cx="9661645" cy="2227036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Овал 1">
              <a:extLst>
                <a:ext uri="{FF2B5EF4-FFF2-40B4-BE49-F238E27FC236}">
                  <a16:creationId xmlns:a16="http://schemas.microsoft.com/office/drawing/2014/main" id="{6820489D-ED94-D620-4CFB-3384876348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8116" y="4649102"/>
              <a:ext cx="1601921" cy="796122"/>
            </a:xfrm>
            <a:prstGeom prst="roundRect">
              <a:avLst/>
            </a:prstGeom>
            <a:noFill/>
            <a:ln w="34925" algn="ctr">
              <a:solidFill>
                <a:srgbClr val="D4572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>
                <a:cs typeface="Arial" panose="020B0604020202020204" pitchFamily="34" charset="0"/>
              </a:endParaRP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0728F6-7594-6F3A-2376-49C759588F1F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695400" y="2158994"/>
            <a:ext cx="1214777" cy="117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926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7C86F-0E27-22A3-1A06-3C8AF9913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75EF5F-AB85-5FD2-9BA4-D2647ADFC6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10668000" cy="68580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4F2C38C-91FF-8459-6C80-A9EFFCF468A0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F4AD6A9-3C0F-38CD-80D5-EF98405FB4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1127"/>
          <a:stretch/>
        </p:blipFill>
        <p:spPr>
          <a:xfrm>
            <a:off x="706578" y="0"/>
            <a:ext cx="9768408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A50639E6-5B61-B88C-AFF3-2A77710FB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0" y="116634"/>
            <a:ext cx="11141471" cy="991809"/>
          </a:xfrm>
        </p:spPr>
        <p:txBody>
          <a:bodyPr/>
          <a:lstStyle/>
          <a:p>
            <a:r>
              <a:rPr lang="ru-RU" dirty="0"/>
              <a:t>Муниципальные округа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FDDCDCBD-F2AA-470E-93A2-949EE1B04AE6}"/>
              </a:ext>
            </a:extLst>
          </p:cNvPr>
          <p:cNvCxnSpPr>
            <a:cxnSpLocks/>
          </p:cNvCxnSpPr>
          <p:nvPr/>
        </p:nvCxnSpPr>
        <p:spPr>
          <a:xfrm flipH="1">
            <a:off x="5517612" y="620688"/>
            <a:ext cx="6674388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26E585FB-3C86-2F2F-6423-91692D0D8312}"/>
              </a:ext>
            </a:extLst>
          </p:cNvPr>
          <p:cNvCxnSpPr>
            <a:cxnSpLocks/>
          </p:cNvCxnSpPr>
          <p:nvPr/>
        </p:nvCxnSpPr>
        <p:spPr>
          <a:xfrm>
            <a:off x="-24680" y="620688"/>
            <a:ext cx="36842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48FBF04E-50A5-0BFD-BEC2-25166666423B}"/>
              </a:ext>
            </a:extLst>
          </p:cNvPr>
          <p:cNvSpPr/>
          <p:nvPr/>
        </p:nvSpPr>
        <p:spPr>
          <a:xfrm>
            <a:off x="8853643" y="1994362"/>
            <a:ext cx="2869142" cy="3463597"/>
          </a:xfrm>
          <a:prstGeom prst="roundRect">
            <a:avLst>
              <a:gd name="adj" fmla="val 12366"/>
            </a:avLst>
          </a:prstGeom>
          <a:solidFill>
            <a:srgbClr val="242C30">
              <a:alpha val="70000"/>
            </a:srgbClr>
          </a:solidFill>
          <a:ln w="15875">
            <a:solidFill>
              <a:srgbClr val="D45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58800" indent="-342900">
              <a:buClr>
                <a:srgbClr val="D4572D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+mj-lt"/>
                <a:cs typeface="Segoe UI Light" panose="020B0502040204020203" pitchFamily="34" charset="0"/>
              </a:rPr>
              <a:t>У округа отсутствует собственный бюджет</a:t>
            </a:r>
          </a:p>
          <a:p>
            <a:pPr marL="558800" indent="-342900">
              <a:buClr>
                <a:srgbClr val="D4572D"/>
              </a:buClr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bg1"/>
              </a:solidFill>
              <a:latin typeface="+mj-lt"/>
              <a:cs typeface="Segoe UI Light" panose="020B0502040204020203" pitchFamily="34" charset="0"/>
            </a:endParaRPr>
          </a:p>
          <a:p>
            <a:pPr marL="558800" indent="-342900">
              <a:buClr>
                <a:srgbClr val="D4572D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+mj-lt"/>
                <a:cs typeface="Segoe UI Light" panose="020B0502040204020203" pitchFamily="34" charset="0"/>
              </a:rPr>
              <a:t>Округ – новая запись в справочнике организаций.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008A5E-5E80-6934-6C5E-B5B337A65B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080" y="1147217"/>
            <a:ext cx="8024700" cy="5210175"/>
          </a:xfrm>
          <a:prstGeom prst="roundRect">
            <a:avLst>
              <a:gd name="adj" fmla="val 4479"/>
            </a:avLst>
          </a:prstGeom>
        </p:spPr>
      </p:pic>
    </p:spTree>
    <p:extLst>
      <p:ext uri="{BB962C8B-B14F-4D97-AF65-F5344CB8AC3E}">
        <p14:creationId xmlns:p14="http://schemas.microsoft.com/office/powerpoint/2010/main" val="21696673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32624-4F91-701C-DF23-54FF16F92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74E961B-1F36-CB86-1C96-499D3CB974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03" t="-7392" r="29831"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F04B220-F3AC-2FB5-490E-E83B83904528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16F3DD0-CDA6-4341-52FB-D8E8CBC4BC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1127"/>
          <a:stretch/>
        </p:blipFill>
        <p:spPr>
          <a:xfrm>
            <a:off x="706578" y="0"/>
            <a:ext cx="9768408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3230FD0C-C826-3C81-B12B-B319334E4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0" y="116634"/>
            <a:ext cx="11141471" cy="991809"/>
          </a:xfrm>
        </p:spPr>
        <p:txBody>
          <a:bodyPr/>
          <a:lstStyle/>
          <a:p>
            <a:r>
              <a:rPr lang="ru-RU" dirty="0"/>
              <a:t>Выборка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35B1C069-19EA-38C1-1090-C9F503BDF20D}"/>
              </a:ext>
            </a:extLst>
          </p:cNvPr>
          <p:cNvCxnSpPr>
            <a:cxnSpLocks/>
          </p:cNvCxnSpPr>
          <p:nvPr/>
        </p:nvCxnSpPr>
        <p:spPr>
          <a:xfrm flipH="1">
            <a:off x="2639616" y="620688"/>
            <a:ext cx="955238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F8A06C7F-3631-1D66-27E1-783AEC4F972B}"/>
              </a:ext>
            </a:extLst>
          </p:cNvPr>
          <p:cNvCxnSpPr>
            <a:cxnSpLocks/>
          </p:cNvCxnSpPr>
          <p:nvPr/>
        </p:nvCxnSpPr>
        <p:spPr>
          <a:xfrm>
            <a:off x="-24680" y="620688"/>
            <a:ext cx="36842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кругленный прямоугольник 2">
            <a:extLst>
              <a:ext uri="{FF2B5EF4-FFF2-40B4-BE49-F238E27FC236}">
                <a16:creationId xmlns:a16="http://schemas.microsoft.com/office/drawing/2014/main" id="{1D578A27-6C38-33C5-6544-1F1E7D09704F}"/>
              </a:ext>
            </a:extLst>
          </p:cNvPr>
          <p:cNvSpPr/>
          <p:nvPr/>
        </p:nvSpPr>
        <p:spPr>
          <a:xfrm>
            <a:off x="501917" y="973320"/>
            <a:ext cx="10273221" cy="714150"/>
          </a:xfrm>
          <a:prstGeom prst="roundRect">
            <a:avLst>
              <a:gd name="adj" fmla="val 24814"/>
            </a:avLst>
          </a:prstGeom>
          <a:solidFill>
            <a:srgbClr val="242C30">
              <a:alpha val="70000"/>
            </a:srgbClr>
          </a:solidFill>
          <a:ln w="15875">
            <a:solidFill>
              <a:srgbClr val="D45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5900">
              <a:buClr>
                <a:srgbClr val="D4572D"/>
              </a:buClr>
            </a:pPr>
            <a:endParaRPr lang="ru-RU" sz="20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15900">
              <a:buClr>
                <a:srgbClr val="D4572D"/>
              </a:buClr>
            </a:pP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Шаблоны фильтров по организациям позволяют заранее отобрать организации </a:t>
            </a:r>
            <a:b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по нужным критериям и использовать выбор в дальнейшем.</a:t>
            </a:r>
          </a:p>
          <a:p>
            <a:pPr marL="558800" indent="-342900">
              <a:buClr>
                <a:srgbClr val="D4572D"/>
              </a:buClr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95A6BE-1932-FBF8-00E6-3800FB074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917" y="1873855"/>
            <a:ext cx="7829483" cy="4706487"/>
          </a:xfrm>
          <a:prstGeom prst="roundRect">
            <a:avLst>
              <a:gd name="adj" fmla="val 4524"/>
            </a:avLst>
          </a:prstGeom>
        </p:spPr>
      </p:pic>
    </p:spTree>
    <p:extLst>
      <p:ext uri="{BB962C8B-B14F-4D97-AF65-F5344CB8AC3E}">
        <p14:creationId xmlns:p14="http://schemas.microsoft.com/office/powerpoint/2010/main" val="22704708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ADBC3-E37A-C5CF-6A6D-0ED10F97E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2867B0-358B-825E-3A50-EE33C19F08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03" t="-7392" r="29831"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38CC6E1-A0A0-6217-BDEF-2307EBC8A8B9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4C02EA5-AFBF-A6AC-E6BD-7313572A16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1127"/>
          <a:stretch/>
        </p:blipFill>
        <p:spPr>
          <a:xfrm>
            <a:off x="706578" y="0"/>
            <a:ext cx="9768408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10EE1EA9-8E1F-6B50-627A-3A4ED0758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0" y="116634"/>
            <a:ext cx="11141471" cy="991809"/>
          </a:xfrm>
        </p:spPr>
        <p:txBody>
          <a:bodyPr/>
          <a:lstStyle/>
          <a:p>
            <a:r>
              <a:rPr lang="ru-RU" dirty="0"/>
              <a:t>Режим </a:t>
            </a:r>
            <a:r>
              <a:rPr lang="ru-RU" dirty="0" err="1"/>
              <a:t>Автообновления</a:t>
            </a:r>
            <a:r>
              <a:rPr lang="ru-RU" dirty="0"/>
              <a:t> в вебе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5E5EC399-9F36-2AF2-3ECB-9037E0898C36}"/>
              </a:ext>
            </a:extLst>
          </p:cNvPr>
          <p:cNvCxnSpPr>
            <a:cxnSpLocks/>
          </p:cNvCxnSpPr>
          <p:nvPr/>
        </p:nvCxnSpPr>
        <p:spPr>
          <a:xfrm flipH="1">
            <a:off x="7032104" y="620688"/>
            <a:ext cx="5159896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7398A36D-9542-9B29-56FB-3C683A9DC574}"/>
              </a:ext>
            </a:extLst>
          </p:cNvPr>
          <p:cNvCxnSpPr>
            <a:cxnSpLocks/>
          </p:cNvCxnSpPr>
          <p:nvPr/>
        </p:nvCxnSpPr>
        <p:spPr>
          <a:xfrm>
            <a:off x="-24680" y="620688"/>
            <a:ext cx="36842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3F2C7C-DCD3-BF84-D634-7814B4F48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858" y="1225076"/>
            <a:ext cx="10268285" cy="5236743"/>
          </a:xfrm>
          <a:prstGeom prst="roundRect">
            <a:avLst>
              <a:gd name="adj" fmla="val 5511"/>
            </a:avLst>
          </a:prstGeom>
        </p:spPr>
      </p:pic>
    </p:spTree>
    <p:extLst>
      <p:ext uri="{BB962C8B-B14F-4D97-AF65-F5344CB8AC3E}">
        <p14:creationId xmlns:p14="http://schemas.microsoft.com/office/powerpoint/2010/main" val="17466330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815232EF-9881-C1C7-E244-9BED15E2F010}"/>
              </a:ext>
            </a:extLst>
          </p:cNvPr>
          <p:cNvGrpSpPr/>
          <p:nvPr/>
        </p:nvGrpSpPr>
        <p:grpSpPr>
          <a:xfrm>
            <a:off x="7248128" y="2274183"/>
            <a:ext cx="3425344" cy="2436925"/>
            <a:chOff x="7248128" y="2854052"/>
            <a:chExt cx="3425344" cy="2436925"/>
          </a:xfrm>
        </p:grpSpPr>
        <p:grpSp>
          <p:nvGrpSpPr>
            <p:cNvPr id="68" name="Группа 67">
              <a:extLst>
                <a:ext uri="{FF2B5EF4-FFF2-40B4-BE49-F238E27FC236}">
                  <a16:creationId xmlns:a16="http://schemas.microsoft.com/office/drawing/2014/main" id="{A8B67E4B-FF58-6D4D-97D3-9E927996BA57}"/>
                </a:ext>
              </a:extLst>
            </p:cNvPr>
            <p:cNvGrpSpPr/>
            <p:nvPr/>
          </p:nvGrpSpPr>
          <p:grpSpPr>
            <a:xfrm>
              <a:off x="7248128" y="2854052"/>
              <a:ext cx="3425344" cy="1295028"/>
              <a:chOff x="1849270" y="2854052"/>
              <a:chExt cx="3425344" cy="1295028"/>
            </a:xfrm>
          </p:grpSpPr>
          <p:grpSp>
            <p:nvGrpSpPr>
              <p:cNvPr id="55" name="Рисунок 8">
                <a:extLst>
                  <a:ext uri="{FF2B5EF4-FFF2-40B4-BE49-F238E27FC236}">
                    <a16:creationId xmlns:a16="http://schemas.microsoft.com/office/drawing/2014/main" id="{8FEB57F7-6562-59FD-2230-F38B99E6D283}"/>
                  </a:ext>
                </a:extLst>
              </p:cNvPr>
              <p:cNvGrpSpPr/>
              <p:nvPr/>
            </p:nvGrpSpPr>
            <p:grpSpPr>
              <a:xfrm>
                <a:off x="1849270" y="2928749"/>
                <a:ext cx="286290" cy="286342"/>
                <a:chOff x="3724374" y="4255722"/>
                <a:chExt cx="1492782" cy="1493060"/>
              </a:xfrm>
              <a:solidFill>
                <a:srgbClr val="D4572D"/>
              </a:solidFill>
            </p:grpSpPr>
            <p:sp>
              <p:nvSpPr>
                <p:cNvPr id="56" name="Полилиния: фигура 55">
                  <a:extLst>
                    <a:ext uri="{FF2B5EF4-FFF2-40B4-BE49-F238E27FC236}">
                      <a16:creationId xmlns:a16="http://schemas.microsoft.com/office/drawing/2014/main" id="{0A9F57F0-C8AE-4158-F195-97A76C746A23}"/>
                    </a:ext>
                  </a:extLst>
                </p:cNvPr>
                <p:cNvSpPr/>
                <p:nvPr/>
              </p:nvSpPr>
              <p:spPr>
                <a:xfrm>
                  <a:off x="3724374" y="4418874"/>
                  <a:ext cx="1329749" cy="1329908"/>
                </a:xfrm>
                <a:custGeom>
                  <a:avLst/>
                  <a:gdLst>
                    <a:gd name="connsiteX0" fmla="*/ 599207 w 1329749"/>
                    <a:gd name="connsiteY0" fmla="*/ 313267 h 1329908"/>
                    <a:gd name="connsiteX1" fmla="*/ 537887 w 1329749"/>
                    <a:gd name="connsiteY1" fmla="*/ 165253 h 1329908"/>
                    <a:gd name="connsiteX2" fmla="*/ 433862 w 1329749"/>
                    <a:gd name="connsiteY2" fmla="*/ 61227 h 1329908"/>
                    <a:gd name="connsiteX3" fmla="*/ 137773 w 1329749"/>
                    <a:gd name="connsiteY3" fmla="*/ 61227 h 1329908"/>
                    <a:gd name="connsiteX4" fmla="*/ 137773 w 1329749"/>
                    <a:gd name="connsiteY4" fmla="*/ 727684 h 1329908"/>
                    <a:gd name="connsiteX5" fmla="*/ 602004 w 1329749"/>
                    <a:gd name="connsiteY5" fmla="*/ 1191854 h 1329908"/>
                    <a:gd name="connsiteX6" fmla="*/ 935217 w 1329749"/>
                    <a:gd name="connsiteY6" fmla="*/ 1329908 h 1329908"/>
                    <a:gd name="connsiteX7" fmla="*/ 1268430 w 1329749"/>
                    <a:gd name="connsiteY7" fmla="*/ 1191854 h 1329908"/>
                    <a:gd name="connsiteX8" fmla="*/ 1329750 w 1329749"/>
                    <a:gd name="connsiteY8" fmla="*/ 1043840 h 1329908"/>
                    <a:gd name="connsiteX9" fmla="*/ 1268430 w 1329749"/>
                    <a:gd name="connsiteY9" fmla="*/ 895826 h 1329908"/>
                    <a:gd name="connsiteX10" fmla="*/ 1164453 w 1329749"/>
                    <a:gd name="connsiteY10" fmla="*/ 791849 h 1329908"/>
                    <a:gd name="connsiteX11" fmla="*/ 868364 w 1329749"/>
                    <a:gd name="connsiteY11" fmla="*/ 791849 h 1329908"/>
                    <a:gd name="connsiteX12" fmla="*/ 758580 w 1329749"/>
                    <a:gd name="connsiteY12" fmla="*/ 791849 h 1329908"/>
                    <a:gd name="connsiteX13" fmla="*/ 537878 w 1329749"/>
                    <a:gd name="connsiteY13" fmla="*/ 571148 h 1329908"/>
                    <a:gd name="connsiteX14" fmla="*/ 537878 w 1329749"/>
                    <a:gd name="connsiteY14" fmla="*/ 461363 h 1329908"/>
                    <a:gd name="connsiteX15" fmla="*/ 599198 w 1329749"/>
                    <a:gd name="connsiteY15" fmla="*/ 313349 h 1329908"/>
                    <a:gd name="connsiteX16" fmla="*/ 683141 w 1329749"/>
                    <a:gd name="connsiteY16" fmla="*/ 867170 h 1329908"/>
                    <a:gd name="connsiteX17" fmla="*/ 943724 w 1329749"/>
                    <a:gd name="connsiteY17" fmla="*/ 867170 h 1329908"/>
                    <a:gd name="connsiteX18" fmla="*/ 1089026 w 1329749"/>
                    <a:gd name="connsiteY18" fmla="*/ 867170 h 1329908"/>
                    <a:gd name="connsiteX19" fmla="*/ 1193003 w 1329749"/>
                    <a:gd name="connsiteY19" fmla="*/ 971146 h 1329908"/>
                    <a:gd name="connsiteX20" fmla="*/ 1223080 w 1329749"/>
                    <a:gd name="connsiteY20" fmla="*/ 1043773 h 1329908"/>
                    <a:gd name="connsiteX21" fmla="*/ 1193003 w 1329749"/>
                    <a:gd name="connsiteY21" fmla="*/ 1116400 h 1329908"/>
                    <a:gd name="connsiteX22" fmla="*/ 935193 w 1329749"/>
                    <a:gd name="connsiteY22" fmla="*/ 1223198 h 1329908"/>
                    <a:gd name="connsiteX23" fmla="*/ 677382 w 1329749"/>
                    <a:gd name="connsiteY23" fmla="*/ 1116400 h 1329908"/>
                    <a:gd name="connsiteX24" fmla="*/ 213151 w 1329749"/>
                    <a:gd name="connsiteY24" fmla="*/ 652230 h 1329908"/>
                    <a:gd name="connsiteX25" fmla="*/ 213151 w 1329749"/>
                    <a:gd name="connsiteY25" fmla="*/ 136566 h 1329908"/>
                    <a:gd name="connsiteX26" fmla="*/ 358453 w 1329749"/>
                    <a:gd name="connsiteY26" fmla="*/ 136566 h 1329908"/>
                    <a:gd name="connsiteX27" fmla="*/ 462479 w 1329749"/>
                    <a:gd name="connsiteY27" fmla="*/ 240591 h 1329908"/>
                    <a:gd name="connsiteX28" fmla="*/ 492555 w 1329749"/>
                    <a:gd name="connsiteY28" fmla="*/ 313218 h 1329908"/>
                    <a:gd name="connsiteX29" fmla="*/ 462479 w 1329749"/>
                    <a:gd name="connsiteY29" fmla="*/ 385845 h 1329908"/>
                    <a:gd name="connsiteX30" fmla="*/ 462479 w 1329749"/>
                    <a:gd name="connsiteY30" fmla="*/ 646428 h 1329908"/>
                    <a:gd name="connsiteX31" fmla="*/ 683180 w 1329749"/>
                    <a:gd name="connsiteY31" fmla="*/ 867130 h 1329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329749" h="1329908">
                      <a:moveTo>
                        <a:pt x="599207" y="313267"/>
                      </a:moveTo>
                      <a:cubicBezTo>
                        <a:pt x="599207" y="257328"/>
                        <a:pt x="577402" y="204756"/>
                        <a:pt x="537887" y="165253"/>
                      </a:cubicBezTo>
                      <a:lnTo>
                        <a:pt x="433862" y="61227"/>
                      </a:lnTo>
                      <a:cubicBezTo>
                        <a:pt x="352176" y="-20409"/>
                        <a:pt x="219397" y="-20409"/>
                        <a:pt x="137773" y="61227"/>
                      </a:cubicBezTo>
                      <a:cubicBezTo>
                        <a:pt x="-45924" y="244973"/>
                        <a:pt x="-45924" y="543954"/>
                        <a:pt x="137773" y="727684"/>
                      </a:cubicBezTo>
                      <a:lnTo>
                        <a:pt x="602004" y="1191854"/>
                      </a:lnTo>
                      <a:cubicBezTo>
                        <a:pt x="690996" y="1280907"/>
                        <a:pt x="809315" y="1329908"/>
                        <a:pt x="935217" y="1329908"/>
                      </a:cubicBezTo>
                      <a:cubicBezTo>
                        <a:pt x="1061104" y="1329908"/>
                        <a:pt x="1179423" y="1280907"/>
                        <a:pt x="1268430" y="1191854"/>
                      </a:cubicBezTo>
                      <a:cubicBezTo>
                        <a:pt x="1307992" y="1152339"/>
                        <a:pt x="1329750" y="1099721"/>
                        <a:pt x="1329750" y="1043840"/>
                      </a:cubicBezTo>
                      <a:cubicBezTo>
                        <a:pt x="1329750" y="987959"/>
                        <a:pt x="1307945" y="935388"/>
                        <a:pt x="1268430" y="895826"/>
                      </a:cubicBezTo>
                      <a:lnTo>
                        <a:pt x="1164453" y="791849"/>
                      </a:lnTo>
                      <a:cubicBezTo>
                        <a:pt x="1082768" y="710164"/>
                        <a:pt x="949989" y="710274"/>
                        <a:pt x="868364" y="791849"/>
                      </a:cubicBezTo>
                      <a:cubicBezTo>
                        <a:pt x="838133" y="822033"/>
                        <a:pt x="788857" y="822033"/>
                        <a:pt x="758580" y="791849"/>
                      </a:cubicBezTo>
                      <a:lnTo>
                        <a:pt x="537878" y="571148"/>
                      </a:lnTo>
                      <a:cubicBezTo>
                        <a:pt x="507647" y="540916"/>
                        <a:pt x="507647" y="491641"/>
                        <a:pt x="537878" y="461363"/>
                      </a:cubicBezTo>
                      <a:cubicBezTo>
                        <a:pt x="577440" y="421802"/>
                        <a:pt x="599198" y="369169"/>
                        <a:pt x="599198" y="313349"/>
                      </a:cubicBezTo>
                      <a:close/>
                      <a:moveTo>
                        <a:pt x="683141" y="867170"/>
                      </a:moveTo>
                      <a:cubicBezTo>
                        <a:pt x="755018" y="939047"/>
                        <a:pt x="871896" y="939047"/>
                        <a:pt x="943724" y="867170"/>
                      </a:cubicBezTo>
                      <a:cubicBezTo>
                        <a:pt x="983764" y="827179"/>
                        <a:pt x="1048987" y="827179"/>
                        <a:pt x="1089026" y="867170"/>
                      </a:cubicBezTo>
                      <a:lnTo>
                        <a:pt x="1193003" y="971146"/>
                      </a:lnTo>
                      <a:cubicBezTo>
                        <a:pt x="1212416" y="990559"/>
                        <a:pt x="1223080" y="1016363"/>
                        <a:pt x="1223080" y="1043773"/>
                      </a:cubicBezTo>
                      <a:cubicBezTo>
                        <a:pt x="1223080" y="1071184"/>
                        <a:pt x="1212368" y="1096988"/>
                        <a:pt x="1193003" y="1116400"/>
                      </a:cubicBezTo>
                      <a:cubicBezTo>
                        <a:pt x="1124115" y="1185288"/>
                        <a:pt x="1032609" y="1223198"/>
                        <a:pt x="935193" y="1223198"/>
                      </a:cubicBezTo>
                      <a:cubicBezTo>
                        <a:pt x="837776" y="1223198"/>
                        <a:pt x="746270" y="1185291"/>
                        <a:pt x="677382" y="1116400"/>
                      </a:cubicBezTo>
                      <a:lnTo>
                        <a:pt x="213151" y="652230"/>
                      </a:lnTo>
                      <a:cubicBezTo>
                        <a:pt x="71051" y="510072"/>
                        <a:pt x="71051" y="278767"/>
                        <a:pt x="213151" y="136566"/>
                      </a:cubicBezTo>
                      <a:cubicBezTo>
                        <a:pt x="253142" y="96575"/>
                        <a:pt x="318413" y="96575"/>
                        <a:pt x="358453" y="136566"/>
                      </a:cubicBezTo>
                      <a:lnTo>
                        <a:pt x="462479" y="240591"/>
                      </a:lnTo>
                      <a:cubicBezTo>
                        <a:pt x="481891" y="260004"/>
                        <a:pt x="492555" y="285808"/>
                        <a:pt x="492555" y="313218"/>
                      </a:cubicBezTo>
                      <a:cubicBezTo>
                        <a:pt x="492555" y="340629"/>
                        <a:pt x="481843" y="366433"/>
                        <a:pt x="462479" y="385845"/>
                      </a:cubicBezTo>
                      <a:cubicBezTo>
                        <a:pt x="390650" y="457722"/>
                        <a:pt x="390650" y="574554"/>
                        <a:pt x="462479" y="646428"/>
                      </a:cubicBezTo>
                      <a:lnTo>
                        <a:pt x="683180" y="867130"/>
                      </a:lnTo>
                      <a:close/>
                    </a:path>
                  </a:pathLst>
                </a:custGeom>
                <a:grpFill/>
                <a:ln w="30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57" name="Полилиния: фигура 56">
                  <a:extLst>
                    <a:ext uri="{FF2B5EF4-FFF2-40B4-BE49-F238E27FC236}">
                      <a16:creationId xmlns:a16="http://schemas.microsoft.com/office/drawing/2014/main" id="{8DDC5BFA-A223-8116-1FE5-5A151B35099A}"/>
                    </a:ext>
                  </a:extLst>
                </p:cNvPr>
                <p:cNvSpPr/>
                <p:nvPr/>
              </p:nvSpPr>
              <p:spPr>
                <a:xfrm>
                  <a:off x="4421905" y="4255722"/>
                  <a:ext cx="795250" cy="795250"/>
                </a:xfrm>
                <a:custGeom>
                  <a:avLst/>
                  <a:gdLst>
                    <a:gd name="connsiteX0" fmla="*/ 53321 w 795250"/>
                    <a:gd name="connsiteY0" fmla="*/ 0 h 795250"/>
                    <a:gd name="connsiteX1" fmla="*/ 0 w 795250"/>
                    <a:gd name="connsiteY1" fmla="*/ 53321 h 795250"/>
                    <a:gd name="connsiteX2" fmla="*/ 53321 w 795250"/>
                    <a:gd name="connsiteY2" fmla="*/ 106643 h 795250"/>
                    <a:gd name="connsiteX3" fmla="*/ 688608 w 795250"/>
                    <a:gd name="connsiteY3" fmla="*/ 741929 h 795250"/>
                    <a:gd name="connsiteX4" fmla="*/ 741929 w 795250"/>
                    <a:gd name="connsiteY4" fmla="*/ 795251 h 795250"/>
                    <a:gd name="connsiteX5" fmla="*/ 795251 w 795250"/>
                    <a:gd name="connsiteY5" fmla="*/ 741929 h 795250"/>
                    <a:gd name="connsiteX6" fmla="*/ 53321 w 795250"/>
                    <a:gd name="connsiteY6" fmla="*/ 0 h 7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95250" h="795250">
                      <a:moveTo>
                        <a:pt x="53321" y="0"/>
                      </a:moveTo>
                      <a:cubicBezTo>
                        <a:pt x="23887" y="0"/>
                        <a:pt x="0" y="23840"/>
                        <a:pt x="0" y="53321"/>
                      </a:cubicBezTo>
                      <a:cubicBezTo>
                        <a:pt x="0" y="82803"/>
                        <a:pt x="23887" y="106643"/>
                        <a:pt x="53321" y="106643"/>
                      </a:cubicBezTo>
                      <a:cubicBezTo>
                        <a:pt x="403597" y="106643"/>
                        <a:pt x="688608" y="391650"/>
                        <a:pt x="688608" y="741929"/>
                      </a:cubicBezTo>
                      <a:cubicBezTo>
                        <a:pt x="688608" y="771411"/>
                        <a:pt x="712495" y="795251"/>
                        <a:pt x="741929" y="795251"/>
                      </a:cubicBezTo>
                      <a:cubicBezTo>
                        <a:pt x="771363" y="795251"/>
                        <a:pt x="795251" y="771411"/>
                        <a:pt x="795251" y="741929"/>
                      </a:cubicBezTo>
                      <a:cubicBezTo>
                        <a:pt x="795251" y="332847"/>
                        <a:pt x="462434" y="0"/>
                        <a:pt x="53321" y="0"/>
                      </a:cubicBezTo>
                      <a:close/>
                    </a:path>
                  </a:pathLst>
                </a:custGeom>
                <a:grpFill/>
                <a:ln w="30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58" name="Полилиния: фигура 57">
                  <a:extLst>
                    <a:ext uri="{FF2B5EF4-FFF2-40B4-BE49-F238E27FC236}">
                      <a16:creationId xmlns:a16="http://schemas.microsoft.com/office/drawing/2014/main" id="{5EF36F76-A939-E560-C283-FD60A69E2DFD}"/>
                    </a:ext>
                  </a:extLst>
                </p:cNvPr>
                <p:cNvSpPr/>
                <p:nvPr/>
              </p:nvSpPr>
              <p:spPr>
                <a:xfrm>
                  <a:off x="4421844" y="4531196"/>
                  <a:ext cx="519837" cy="519776"/>
                </a:xfrm>
                <a:custGeom>
                  <a:avLst/>
                  <a:gdLst>
                    <a:gd name="connsiteX0" fmla="*/ 413195 w 519837"/>
                    <a:gd name="connsiteY0" fmla="*/ 466456 h 519776"/>
                    <a:gd name="connsiteX1" fmla="*/ 466517 w 519837"/>
                    <a:gd name="connsiteY1" fmla="*/ 519777 h 519776"/>
                    <a:gd name="connsiteX2" fmla="*/ 519838 w 519837"/>
                    <a:gd name="connsiteY2" fmla="*/ 466456 h 519776"/>
                    <a:gd name="connsiteX3" fmla="*/ 53321 w 519837"/>
                    <a:gd name="connsiteY3" fmla="*/ 0 h 519776"/>
                    <a:gd name="connsiteX4" fmla="*/ 0 w 519837"/>
                    <a:gd name="connsiteY4" fmla="*/ 53321 h 519776"/>
                    <a:gd name="connsiteX5" fmla="*/ 53321 w 519837"/>
                    <a:gd name="connsiteY5" fmla="*/ 106643 h 519776"/>
                    <a:gd name="connsiteX6" fmla="*/ 413195 w 519837"/>
                    <a:gd name="connsiteY6" fmla="*/ 466456 h 5197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19837" h="519776">
                      <a:moveTo>
                        <a:pt x="413195" y="466456"/>
                      </a:moveTo>
                      <a:cubicBezTo>
                        <a:pt x="413195" y="495937"/>
                        <a:pt x="437083" y="519777"/>
                        <a:pt x="466517" y="519777"/>
                      </a:cubicBezTo>
                      <a:cubicBezTo>
                        <a:pt x="495951" y="519777"/>
                        <a:pt x="519838" y="495937"/>
                        <a:pt x="519838" y="466456"/>
                      </a:cubicBezTo>
                      <a:cubicBezTo>
                        <a:pt x="519838" y="209288"/>
                        <a:pt x="310550" y="0"/>
                        <a:pt x="53321" y="0"/>
                      </a:cubicBezTo>
                      <a:cubicBezTo>
                        <a:pt x="23887" y="0"/>
                        <a:pt x="0" y="23840"/>
                        <a:pt x="0" y="53321"/>
                      </a:cubicBezTo>
                      <a:cubicBezTo>
                        <a:pt x="0" y="82803"/>
                        <a:pt x="23887" y="106643"/>
                        <a:pt x="53321" y="106643"/>
                      </a:cubicBezTo>
                      <a:cubicBezTo>
                        <a:pt x="251729" y="106643"/>
                        <a:pt x="413195" y="268048"/>
                        <a:pt x="413195" y="466456"/>
                      </a:cubicBezTo>
                      <a:close/>
                    </a:path>
                  </a:pathLst>
                </a:custGeom>
                <a:grpFill/>
                <a:ln w="30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sp>
            <p:nvSpPr>
              <p:cNvPr id="60" name="Заголовок 1">
                <a:extLst>
                  <a:ext uri="{FF2B5EF4-FFF2-40B4-BE49-F238E27FC236}">
                    <a16:creationId xmlns:a16="http://schemas.microsoft.com/office/drawing/2014/main" id="{252B60C8-2009-F3D9-451A-C4893920F76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31155" y="2854052"/>
                <a:ext cx="3043459" cy="1295028"/>
              </a:xfrm>
              <a:prstGeom prst="rect">
                <a:avLst/>
              </a:prstGeom>
            </p:spPr>
            <p:txBody>
              <a:bodyPr vert="horz" lIns="91440" tIns="45720" rIns="91440" bIns="45720" numCol="1" spcCol="1080000" rtlCol="0" anchor="t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>
                  <a:spcAft>
                    <a:spcPts val="2500"/>
                  </a:spcAft>
                </a:pPr>
                <a:r>
                  <a:rPr lang="ru-RU" sz="2400" dirty="0">
                    <a:solidFill>
                      <a:schemeClr val="bg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8 (8352) 323-323</a:t>
                </a:r>
              </a:p>
              <a:p>
                <a:pPr algn="l">
                  <a:spcAft>
                    <a:spcPts val="25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info@keysystems.ru</a:t>
                </a:r>
              </a:p>
              <a:p>
                <a:pPr algn="l">
                  <a:spcAft>
                    <a:spcPts val="25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keysystems.ru</a:t>
                </a:r>
                <a:endParaRPr lang="ru-RU" sz="2400" dirty="0">
                  <a:solidFill>
                    <a:schemeClr val="bg1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  <a:p>
                <a:pPr algn="l">
                  <a:spcAft>
                    <a:spcPts val="2500"/>
                  </a:spcAft>
                </a:pPr>
                <a:r>
                  <a:rPr lang="ru-RU" sz="2400" dirty="0">
                    <a:solidFill>
                      <a:schemeClr val="bg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г. Чебоксары, </a:t>
                </a:r>
                <a:br>
                  <a:rPr lang="en-US" sz="2400" dirty="0">
                    <a:solidFill>
                      <a:schemeClr val="bg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</a:br>
                <a:r>
                  <a:rPr lang="ru-RU" sz="2400" dirty="0">
                    <a:solidFill>
                      <a:schemeClr val="bg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ул. К. Иванова, д. 50</a:t>
                </a:r>
              </a:p>
            </p:txBody>
          </p:sp>
          <p:sp>
            <p:nvSpPr>
              <p:cNvPr id="54" name="Рисунок 6">
                <a:extLst>
                  <a:ext uri="{FF2B5EF4-FFF2-40B4-BE49-F238E27FC236}">
                    <a16:creationId xmlns:a16="http://schemas.microsoft.com/office/drawing/2014/main" id="{C4D0273C-BCDD-6ED6-3575-B3A02344147A}"/>
                  </a:ext>
                </a:extLst>
              </p:cNvPr>
              <p:cNvSpPr/>
              <p:nvPr/>
            </p:nvSpPr>
            <p:spPr>
              <a:xfrm>
                <a:off x="1856943" y="3677850"/>
                <a:ext cx="270944" cy="227400"/>
              </a:xfrm>
              <a:custGeom>
                <a:avLst/>
                <a:gdLst>
                  <a:gd name="connsiteX0" fmla="*/ 1119749 w 1492999"/>
                  <a:gd name="connsiteY0" fmla="*/ 0 h 1253052"/>
                  <a:gd name="connsiteX1" fmla="*/ 373250 w 1492999"/>
                  <a:gd name="connsiteY1" fmla="*/ 0 h 1253052"/>
                  <a:gd name="connsiteX2" fmla="*/ 0 w 1492999"/>
                  <a:gd name="connsiteY2" fmla="*/ 373250 h 1253052"/>
                  <a:gd name="connsiteX3" fmla="*/ 0 w 1492999"/>
                  <a:gd name="connsiteY3" fmla="*/ 879803 h 1253052"/>
                  <a:gd name="connsiteX4" fmla="*/ 373250 w 1492999"/>
                  <a:gd name="connsiteY4" fmla="*/ 1253053 h 1253052"/>
                  <a:gd name="connsiteX5" fmla="*/ 1119749 w 1492999"/>
                  <a:gd name="connsiteY5" fmla="*/ 1253053 h 1253052"/>
                  <a:gd name="connsiteX6" fmla="*/ 1492999 w 1492999"/>
                  <a:gd name="connsiteY6" fmla="*/ 879803 h 1253052"/>
                  <a:gd name="connsiteX7" fmla="*/ 1492999 w 1492999"/>
                  <a:gd name="connsiteY7" fmla="*/ 373250 h 1253052"/>
                  <a:gd name="connsiteX8" fmla="*/ 1119749 w 1492999"/>
                  <a:gd name="connsiteY8" fmla="*/ 0 h 1253052"/>
                  <a:gd name="connsiteX9" fmla="*/ 1386356 w 1492999"/>
                  <a:gd name="connsiteY9" fmla="*/ 373250 h 1253052"/>
                  <a:gd name="connsiteX10" fmla="*/ 1386356 w 1492999"/>
                  <a:gd name="connsiteY10" fmla="*/ 879803 h 1253052"/>
                  <a:gd name="connsiteX11" fmla="*/ 1372764 w 1492999"/>
                  <a:gd name="connsiteY11" fmla="*/ 959785 h 1253052"/>
                  <a:gd name="connsiteX12" fmla="*/ 1065938 w 1492999"/>
                  <a:gd name="connsiteY12" fmla="*/ 626298 h 1253052"/>
                  <a:gd name="connsiteX13" fmla="*/ 1372795 w 1492999"/>
                  <a:gd name="connsiteY13" fmla="*/ 293359 h 1253052"/>
                  <a:gd name="connsiteX14" fmla="*/ 1386387 w 1492999"/>
                  <a:gd name="connsiteY14" fmla="*/ 373235 h 1253052"/>
                  <a:gd name="connsiteX15" fmla="*/ 373250 w 1492999"/>
                  <a:gd name="connsiteY15" fmla="*/ 106643 h 1253052"/>
                  <a:gd name="connsiteX16" fmla="*/ 1119749 w 1492999"/>
                  <a:gd name="connsiteY16" fmla="*/ 106643 h 1253052"/>
                  <a:gd name="connsiteX17" fmla="*/ 1317468 w 1492999"/>
                  <a:gd name="connsiteY17" fmla="*/ 196064 h 1253052"/>
                  <a:gd name="connsiteX18" fmla="*/ 942573 w 1492999"/>
                  <a:gd name="connsiteY18" fmla="*/ 602861 h 1253052"/>
                  <a:gd name="connsiteX19" fmla="*/ 746509 w 1492999"/>
                  <a:gd name="connsiteY19" fmla="*/ 688818 h 1253052"/>
                  <a:gd name="connsiteX20" fmla="*/ 550444 w 1492999"/>
                  <a:gd name="connsiteY20" fmla="*/ 602861 h 1253052"/>
                  <a:gd name="connsiteX21" fmla="*/ 175549 w 1492999"/>
                  <a:gd name="connsiteY21" fmla="*/ 196064 h 1253052"/>
                  <a:gd name="connsiteX22" fmla="*/ 373268 w 1492999"/>
                  <a:gd name="connsiteY22" fmla="*/ 106643 h 1253052"/>
                  <a:gd name="connsiteX23" fmla="*/ 106643 w 1492999"/>
                  <a:gd name="connsiteY23" fmla="*/ 879803 h 1253052"/>
                  <a:gd name="connsiteX24" fmla="*/ 106643 w 1492999"/>
                  <a:gd name="connsiteY24" fmla="*/ 373250 h 1253052"/>
                  <a:gd name="connsiteX25" fmla="*/ 120235 w 1492999"/>
                  <a:gd name="connsiteY25" fmla="*/ 293374 h 1253052"/>
                  <a:gd name="connsiteX26" fmla="*/ 427092 w 1492999"/>
                  <a:gd name="connsiteY26" fmla="*/ 626313 h 1253052"/>
                  <a:gd name="connsiteX27" fmla="*/ 120265 w 1492999"/>
                  <a:gd name="connsiteY27" fmla="*/ 959800 h 1253052"/>
                  <a:gd name="connsiteX28" fmla="*/ 106673 w 1492999"/>
                  <a:gd name="connsiteY28" fmla="*/ 879818 h 1253052"/>
                  <a:gd name="connsiteX29" fmla="*/ 1119749 w 1492999"/>
                  <a:gd name="connsiteY29" fmla="*/ 1146410 h 1253052"/>
                  <a:gd name="connsiteX30" fmla="*/ 373250 w 1492999"/>
                  <a:gd name="connsiteY30" fmla="*/ 1146410 h 1253052"/>
                  <a:gd name="connsiteX31" fmla="*/ 175641 w 1492999"/>
                  <a:gd name="connsiteY31" fmla="*/ 1057144 h 1253052"/>
                  <a:gd name="connsiteX32" fmla="*/ 501175 w 1492999"/>
                  <a:gd name="connsiteY32" fmla="*/ 703364 h 1253052"/>
                  <a:gd name="connsiteX33" fmla="*/ 746503 w 1492999"/>
                  <a:gd name="connsiteY33" fmla="*/ 795452 h 1253052"/>
                  <a:gd name="connsiteX34" fmla="*/ 991830 w 1492999"/>
                  <a:gd name="connsiteY34" fmla="*/ 703364 h 1253052"/>
                  <a:gd name="connsiteX35" fmla="*/ 1317365 w 1492999"/>
                  <a:gd name="connsiteY35" fmla="*/ 1057144 h 1253052"/>
                  <a:gd name="connsiteX36" fmla="*/ 1119756 w 1492999"/>
                  <a:gd name="connsiteY36" fmla="*/ 1146410 h 1253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492999" h="1253052">
                    <a:moveTo>
                      <a:pt x="1119749" y="0"/>
                    </a:moveTo>
                    <a:lnTo>
                      <a:pt x="373250" y="0"/>
                    </a:lnTo>
                    <a:cubicBezTo>
                      <a:pt x="167487" y="0"/>
                      <a:pt x="0" y="167426"/>
                      <a:pt x="0" y="373250"/>
                    </a:cubicBezTo>
                    <a:lnTo>
                      <a:pt x="0" y="879803"/>
                    </a:lnTo>
                    <a:cubicBezTo>
                      <a:pt x="0" y="1085627"/>
                      <a:pt x="167487" y="1253053"/>
                      <a:pt x="373250" y="1253053"/>
                    </a:cubicBezTo>
                    <a:lnTo>
                      <a:pt x="1119749" y="1253053"/>
                    </a:lnTo>
                    <a:cubicBezTo>
                      <a:pt x="1325512" y="1253053"/>
                      <a:pt x="1492999" y="1085627"/>
                      <a:pt x="1492999" y="879803"/>
                    </a:cubicBezTo>
                    <a:lnTo>
                      <a:pt x="1492999" y="373250"/>
                    </a:lnTo>
                    <a:cubicBezTo>
                      <a:pt x="1492999" y="167426"/>
                      <a:pt x="1325512" y="0"/>
                      <a:pt x="1119749" y="0"/>
                    </a:cubicBezTo>
                    <a:close/>
                    <a:moveTo>
                      <a:pt x="1386356" y="373250"/>
                    </a:moveTo>
                    <a:lnTo>
                      <a:pt x="1386356" y="879803"/>
                    </a:lnTo>
                    <a:cubicBezTo>
                      <a:pt x="1386356" y="907844"/>
                      <a:pt x="1380810" y="934349"/>
                      <a:pt x="1372764" y="959785"/>
                    </a:cubicBezTo>
                    <a:lnTo>
                      <a:pt x="1065938" y="626298"/>
                    </a:lnTo>
                    <a:lnTo>
                      <a:pt x="1372795" y="293359"/>
                    </a:lnTo>
                    <a:cubicBezTo>
                      <a:pt x="1380841" y="318734"/>
                      <a:pt x="1386387" y="345239"/>
                      <a:pt x="1386387" y="373235"/>
                    </a:cubicBezTo>
                    <a:close/>
                    <a:moveTo>
                      <a:pt x="373250" y="106643"/>
                    </a:moveTo>
                    <a:lnTo>
                      <a:pt x="1119749" y="106643"/>
                    </a:lnTo>
                    <a:cubicBezTo>
                      <a:pt x="1198446" y="106643"/>
                      <a:pt x="1268574" y="141622"/>
                      <a:pt x="1317468" y="196064"/>
                    </a:cubicBezTo>
                    <a:lnTo>
                      <a:pt x="942573" y="602861"/>
                    </a:lnTo>
                    <a:cubicBezTo>
                      <a:pt x="891488" y="658312"/>
                      <a:pt x="821850" y="688818"/>
                      <a:pt x="746509" y="688818"/>
                    </a:cubicBezTo>
                    <a:cubicBezTo>
                      <a:pt x="671167" y="688818"/>
                      <a:pt x="601529" y="658312"/>
                      <a:pt x="550444" y="602861"/>
                    </a:cubicBezTo>
                    <a:lnTo>
                      <a:pt x="175549" y="196064"/>
                    </a:lnTo>
                    <a:cubicBezTo>
                      <a:pt x="224395" y="141625"/>
                      <a:pt x="294511" y="106643"/>
                      <a:pt x="373268" y="106643"/>
                    </a:cubicBezTo>
                    <a:close/>
                    <a:moveTo>
                      <a:pt x="106643" y="879803"/>
                    </a:moveTo>
                    <a:lnTo>
                      <a:pt x="106643" y="373250"/>
                    </a:lnTo>
                    <a:cubicBezTo>
                      <a:pt x="106643" y="345256"/>
                      <a:pt x="112189" y="318749"/>
                      <a:pt x="120235" y="293374"/>
                    </a:cubicBezTo>
                    <a:lnTo>
                      <a:pt x="427092" y="626313"/>
                    </a:lnTo>
                    <a:lnTo>
                      <a:pt x="120265" y="959800"/>
                    </a:lnTo>
                    <a:cubicBezTo>
                      <a:pt x="112220" y="934366"/>
                      <a:pt x="106673" y="907859"/>
                      <a:pt x="106673" y="879818"/>
                    </a:cubicBezTo>
                    <a:close/>
                    <a:moveTo>
                      <a:pt x="1119749" y="1146410"/>
                    </a:moveTo>
                    <a:lnTo>
                      <a:pt x="373250" y="1146410"/>
                    </a:lnTo>
                    <a:cubicBezTo>
                      <a:pt x="294602" y="1146410"/>
                      <a:pt x="224486" y="1111489"/>
                      <a:pt x="175641" y="1057144"/>
                    </a:cubicBezTo>
                    <a:lnTo>
                      <a:pt x="501175" y="703364"/>
                    </a:lnTo>
                    <a:cubicBezTo>
                      <a:pt x="568732" y="762231"/>
                      <a:pt x="656070" y="795452"/>
                      <a:pt x="746503" y="795452"/>
                    </a:cubicBezTo>
                    <a:cubicBezTo>
                      <a:pt x="836936" y="795452"/>
                      <a:pt x="924224" y="762234"/>
                      <a:pt x="991830" y="703364"/>
                    </a:cubicBezTo>
                    <a:lnTo>
                      <a:pt x="1317365" y="1057144"/>
                    </a:lnTo>
                    <a:cubicBezTo>
                      <a:pt x="1268519" y="1111538"/>
                      <a:pt x="1198464" y="1146410"/>
                      <a:pt x="1119756" y="1146410"/>
                    </a:cubicBezTo>
                    <a:close/>
                  </a:path>
                </a:pathLst>
              </a:custGeom>
              <a:solidFill>
                <a:srgbClr val="D4572D"/>
              </a:solidFill>
              <a:ln w="30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59" name="Группа 58">
              <a:extLst>
                <a:ext uri="{FF2B5EF4-FFF2-40B4-BE49-F238E27FC236}">
                  <a16:creationId xmlns:a16="http://schemas.microsoft.com/office/drawing/2014/main" id="{52FB3686-D83B-8BB2-36DC-DF6CA8971E64}"/>
                </a:ext>
              </a:extLst>
            </p:cNvPr>
            <p:cNvGrpSpPr/>
            <p:nvPr/>
          </p:nvGrpSpPr>
          <p:grpSpPr>
            <a:xfrm>
              <a:off x="7257880" y="5003981"/>
              <a:ext cx="233446" cy="286996"/>
              <a:chOff x="10106162" y="4430610"/>
              <a:chExt cx="929935" cy="1143259"/>
            </a:xfrm>
            <a:solidFill>
              <a:srgbClr val="D4572D"/>
            </a:solidFill>
          </p:grpSpPr>
          <p:sp>
            <p:nvSpPr>
              <p:cNvPr id="11" name="Полилиния: фигура 10">
                <a:extLst>
                  <a:ext uri="{FF2B5EF4-FFF2-40B4-BE49-F238E27FC236}">
                    <a16:creationId xmlns:a16="http://schemas.microsoft.com/office/drawing/2014/main" id="{A1026264-F6E5-62E7-1C87-D429C2A8E6E8}"/>
                  </a:ext>
                </a:extLst>
              </p:cNvPr>
              <p:cNvSpPr/>
              <p:nvPr/>
            </p:nvSpPr>
            <p:spPr>
              <a:xfrm>
                <a:off x="10106162" y="4430610"/>
                <a:ext cx="929935" cy="1143259"/>
              </a:xfrm>
              <a:custGeom>
                <a:avLst/>
                <a:gdLst>
                  <a:gd name="connsiteX0" fmla="*/ 929918 w 929935"/>
                  <a:gd name="connsiteY0" fmla="*/ 464969 h 1143259"/>
                  <a:gd name="connsiteX1" fmla="*/ 794640 w 929935"/>
                  <a:gd name="connsiteY1" fmla="*/ 137088 h 1143259"/>
                  <a:gd name="connsiteX2" fmla="*/ 467521 w 929935"/>
                  <a:gd name="connsiteY2" fmla="*/ 0 h 1143259"/>
                  <a:gd name="connsiteX3" fmla="*/ 464962 w 929935"/>
                  <a:gd name="connsiteY3" fmla="*/ 0 h 1143259"/>
                  <a:gd name="connsiteX4" fmla="*/ 341110 w 929935"/>
                  <a:gd name="connsiteY4" fmla="*/ 16687 h 1143259"/>
                  <a:gd name="connsiteX5" fmla="*/ 1285 w 929935"/>
                  <a:gd name="connsiteY5" fmla="*/ 430278 h 1143259"/>
                  <a:gd name="connsiteX6" fmla="*/ 0 w 929935"/>
                  <a:gd name="connsiteY6" fmla="*/ 464949 h 1143259"/>
                  <a:gd name="connsiteX7" fmla="*/ 12 w 929935"/>
                  <a:gd name="connsiteY7" fmla="*/ 464961 h 1143259"/>
                  <a:gd name="connsiteX8" fmla="*/ 103821 w 929935"/>
                  <a:gd name="connsiteY8" fmla="*/ 757824 h 1143259"/>
                  <a:gd name="connsiteX9" fmla="*/ 104012 w 929935"/>
                  <a:gd name="connsiteY9" fmla="*/ 758062 h 1143259"/>
                  <a:gd name="connsiteX10" fmla="*/ 109010 w 929935"/>
                  <a:gd name="connsiteY10" fmla="*/ 764120 h 1143259"/>
                  <a:gd name="connsiteX11" fmla="*/ 109248 w 929935"/>
                  <a:gd name="connsiteY11" fmla="*/ 764394 h 1143259"/>
                  <a:gd name="connsiteX12" fmla="*/ 394743 w 929935"/>
                  <a:gd name="connsiteY12" fmla="*/ 1109703 h 1143259"/>
                  <a:gd name="connsiteX13" fmla="*/ 463598 w 929935"/>
                  <a:gd name="connsiteY13" fmla="*/ 1143232 h 1143259"/>
                  <a:gd name="connsiteX14" fmla="*/ 534010 w 929935"/>
                  <a:gd name="connsiteY14" fmla="*/ 1113119 h 1143259"/>
                  <a:gd name="connsiteX15" fmla="*/ 534176 w 929935"/>
                  <a:gd name="connsiteY15" fmla="*/ 1112929 h 1143259"/>
                  <a:gd name="connsiteX16" fmla="*/ 535474 w 929935"/>
                  <a:gd name="connsiteY16" fmla="*/ 1111429 h 1143259"/>
                  <a:gd name="connsiteX17" fmla="*/ 538342 w 929935"/>
                  <a:gd name="connsiteY17" fmla="*/ 1107930 h 1143259"/>
                  <a:gd name="connsiteX18" fmla="*/ 538604 w 929935"/>
                  <a:gd name="connsiteY18" fmla="*/ 1107621 h 1143259"/>
                  <a:gd name="connsiteX19" fmla="*/ 816411 w 929935"/>
                  <a:gd name="connsiteY19" fmla="*/ 769411 h 1143259"/>
                  <a:gd name="connsiteX20" fmla="*/ 831848 w 929935"/>
                  <a:gd name="connsiteY20" fmla="*/ 750641 h 1143259"/>
                  <a:gd name="connsiteX21" fmla="*/ 831860 w 929935"/>
                  <a:gd name="connsiteY21" fmla="*/ 750641 h 1143259"/>
                  <a:gd name="connsiteX22" fmla="*/ 929935 w 929935"/>
                  <a:gd name="connsiteY22" fmla="*/ 464954 h 1143259"/>
                  <a:gd name="connsiteX23" fmla="*/ 846615 w 929935"/>
                  <a:gd name="connsiteY23" fmla="*/ 536227 h 1143259"/>
                  <a:gd name="connsiteX24" fmla="*/ 771715 w 929935"/>
                  <a:gd name="connsiteY24" fmla="*/ 702858 h 1143259"/>
                  <a:gd name="connsiteX25" fmla="*/ 758409 w 929935"/>
                  <a:gd name="connsiteY25" fmla="*/ 719081 h 1143259"/>
                  <a:gd name="connsiteX26" fmla="*/ 757587 w 929935"/>
                  <a:gd name="connsiteY26" fmla="*/ 720057 h 1143259"/>
                  <a:gd name="connsiteX27" fmla="*/ 479460 w 929935"/>
                  <a:gd name="connsiteY27" fmla="*/ 1058541 h 1143259"/>
                  <a:gd name="connsiteX28" fmla="*/ 479174 w 929935"/>
                  <a:gd name="connsiteY28" fmla="*/ 1058886 h 1143259"/>
                  <a:gd name="connsiteX29" fmla="*/ 476806 w 929935"/>
                  <a:gd name="connsiteY29" fmla="*/ 1061790 h 1143259"/>
                  <a:gd name="connsiteX30" fmla="*/ 476794 w 929935"/>
                  <a:gd name="connsiteY30" fmla="*/ 1061779 h 1143259"/>
                  <a:gd name="connsiteX31" fmla="*/ 465118 w 929935"/>
                  <a:gd name="connsiteY31" fmla="*/ 1066444 h 1143259"/>
                  <a:gd name="connsiteX32" fmla="*/ 453859 w 929935"/>
                  <a:gd name="connsiteY32" fmla="*/ 1060802 h 1143259"/>
                  <a:gd name="connsiteX33" fmla="*/ 168659 w 929935"/>
                  <a:gd name="connsiteY33" fmla="*/ 715767 h 1143259"/>
                  <a:gd name="connsiteX34" fmla="*/ 168457 w 929935"/>
                  <a:gd name="connsiteY34" fmla="*/ 715505 h 1143259"/>
                  <a:gd name="connsiteX35" fmla="*/ 168112 w 929935"/>
                  <a:gd name="connsiteY35" fmla="*/ 715101 h 1143259"/>
                  <a:gd name="connsiteX36" fmla="*/ 163339 w 929935"/>
                  <a:gd name="connsiteY36" fmla="*/ 709304 h 1143259"/>
                  <a:gd name="connsiteX37" fmla="*/ 76776 w 929935"/>
                  <a:gd name="connsiteY37" fmla="*/ 464967 h 1143259"/>
                  <a:gd name="connsiteX38" fmla="*/ 77847 w 929935"/>
                  <a:gd name="connsiteY38" fmla="*/ 435962 h 1143259"/>
                  <a:gd name="connsiteX39" fmla="*/ 200797 w 929935"/>
                  <a:gd name="connsiteY39" fmla="*/ 180269 h 1143259"/>
                  <a:gd name="connsiteX40" fmla="*/ 464951 w 929935"/>
                  <a:gd name="connsiteY40" fmla="*/ 76792 h 1143259"/>
                  <a:gd name="connsiteX41" fmla="*/ 466831 w 929935"/>
                  <a:gd name="connsiteY41" fmla="*/ 76792 h 1143259"/>
                  <a:gd name="connsiteX42" fmla="*/ 740105 w 929935"/>
                  <a:gd name="connsiteY42" fmla="*/ 191135 h 1143259"/>
                  <a:gd name="connsiteX43" fmla="*/ 853140 w 929935"/>
                  <a:gd name="connsiteY43" fmla="*/ 464966 h 1143259"/>
                  <a:gd name="connsiteX44" fmla="*/ 846618 w 929935"/>
                  <a:gd name="connsiteY44" fmla="*/ 536225 h 1143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929935" h="1143259">
                    <a:moveTo>
                      <a:pt x="929918" y="464969"/>
                    </a:moveTo>
                    <a:cubicBezTo>
                      <a:pt x="929918" y="342092"/>
                      <a:pt x="881286" y="224212"/>
                      <a:pt x="794640" y="137088"/>
                    </a:cubicBezTo>
                    <a:cubicBezTo>
                      <a:pt x="708004" y="49964"/>
                      <a:pt x="590389" y="676"/>
                      <a:pt x="467521" y="0"/>
                    </a:cubicBezTo>
                    <a:lnTo>
                      <a:pt x="464962" y="0"/>
                    </a:lnTo>
                    <a:cubicBezTo>
                      <a:pt x="423116" y="-24"/>
                      <a:pt x="381458" y="5594"/>
                      <a:pt x="341110" y="16687"/>
                    </a:cubicBezTo>
                    <a:cubicBezTo>
                      <a:pt x="152237" y="68783"/>
                      <a:pt x="15667" y="235006"/>
                      <a:pt x="1285" y="430278"/>
                    </a:cubicBezTo>
                    <a:cubicBezTo>
                      <a:pt x="428" y="441692"/>
                      <a:pt x="0" y="453368"/>
                      <a:pt x="0" y="464949"/>
                    </a:cubicBezTo>
                    <a:lnTo>
                      <a:pt x="12" y="464961"/>
                    </a:lnTo>
                    <a:cubicBezTo>
                      <a:pt x="-143" y="571628"/>
                      <a:pt x="36526" y="675069"/>
                      <a:pt x="103821" y="757824"/>
                    </a:cubicBezTo>
                    <a:lnTo>
                      <a:pt x="104012" y="758062"/>
                    </a:lnTo>
                    <a:lnTo>
                      <a:pt x="109010" y="764120"/>
                    </a:lnTo>
                    <a:lnTo>
                      <a:pt x="109248" y="764394"/>
                    </a:lnTo>
                    <a:lnTo>
                      <a:pt x="394743" y="1109703"/>
                    </a:lnTo>
                    <a:cubicBezTo>
                      <a:pt x="411739" y="1130341"/>
                      <a:pt x="436864" y="1142576"/>
                      <a:pt x="463598" y="1143232"/>
                    </a:cubicBezTo>
                    <a:cubicBezTo>
                      <a:pt x="490318" y="1143886"/>
                      <a:pt x="516014" y="1132901"/>
                      <a:pt x="534010" y="1113119"/>
                    </a:cubicBezTo>
                    <a:lnTo>
                      <a:pt x="534176" y="1112929"/>
                    </a:lnTo>
                    <a:cubicBezTo>
                      <a:pt x="534617" y="1112441"/>
                      <a:pt x="535057" y="1111941"/>
                      <a:pt x="535474" y="1111429"/>
                    </a:cubicBezTo>
                    <a:lnTo>
                      <a:pt x="538342" y="1107930"/>
                    </a:lnTo>
                    <a:lnTo>
                      <a:pt x="538604" y="1107621"/>
                    </a:lnTo>
                    <a:lnTo>
                      <a:pt x="816411" y="769411"/>
                    </a:lnTo>
                    <a:cubicBezTo>
                      <a:pt x="821791" y="763222"/>
                      <a:pt x="826969" y="756890"/>
                      <a:pt x="831848" y="750641"/>
                    </a:cubicBezTo>
                    <a:lnTo>
                      <a:pt x="831860" y="750641"/>
                    </a:lnTo>
                    <a:cubicBezTo>
                      <a:pt x="895526" y="669029"/>
                      <a:pt x="930054" y="568467"/>
                      <a:pt x="929935" y="464954"/>
                    </a:cubicBezTo>
                    <a:close/>
                    <a:moveTo>
                      <a:pt x="846615" y="536227"/>
                    </a:moveTo>
                    <a:cubicBezTo>
                      <a:pt x="835260" y="596941"/>
                      <a:pt x="809589" y="654071"/>
                      <a:pt x="771715" y="702858"/>
                    </a:cubicBezTo>
                    <a:lnTo>
                      <a:pt x="758409" y="719081"/>
                    </a:lnTo>
                    <a:lnTo>
                      <a:pt x="757587" y="720057"/>
                    </a:lnTo>
                    <a:lnTo>
                      <a:pt x="479460" y="1058541"/>
                    </a:lnTo>
                    <a:lnTo>
                      <a:pt x="479174" y="1058886"/>
                    </a:lnTo>
                    <a:lnTo>
                      <a:pt x="476806" y="1061790"/>
                    </a:lnTo>
                    <a:lnTo>
                      <a:pt x="476794" y="1061779"/>
                    </a:lnTo>
                    <a:cubicBezTo>
                      <a:pt x="473747" y="1064933"/>
                      <a:pt x="469498" y="1066623"/>
                      <a:pt x="465118" y="1066444"/>
                    </a:cubicBezTo>
                    <a:cubicBezTo>
                      <a:pt x="460726" y="1066254"/>
                      <a:pt x="456632" y="1064206"/>
                      <a:pt x="453859" y="1060802"/>
                    </a:cubicBezTo>
                    <a:lnTo>
                      <a:pt x="168659" y="715767"/>
                    </a:lnTo>
                    <a:lnTo>
                      <a:pt x="168457" y="715505"/>
                    </a:lnTo>
                    <a:lnTo>
                      <a:pt x="168112" y="715101"/>
                    </a:lnTo>
                    <a:lnTo>
                      <a:pt x="163339" y="709304"/>
                    </a:lnTo>
                    <a:cubicBezTo>
                      <a:pt x="107400" y="640154"/>
                      <a:pt x="76846" y="553911"/>
                      <a:pt x="76776" y="464967"/>
                    </a:cubicBezTo>
                    <a:cubicBezTo>
                      <a:pt x="76776" y="455279"/>
                      <a:pt x="77133" y="445531"/>
                      <a:pt x="77847" y="435962"/>
                    </a:cubicBezTo>
                    <a:cubicBezTo>
                      <a:pt x="85048" y="338259"/>
                      <a:pt x="128977" y="246909"/>
                      <a:pt x="200797" y="180269"/>
                    </a:cubicBezTo>
                    <a:cubicBezTo>
                      <a:pt x="272601" y="113642"/>
                      <a:pt x="366986" y="76661"/>
                      <a:pt x="464951" y="76792"/>
                    </a:cubicBezTo>
                    <a:lnTo>
                      <a:pt x="466831" y="76792"/>
                    </a:lnTo>
                    <a:cubicBezTo>
                      <a:pt x="569464" y="77280"/>
                      <a:pt x="667716" y="118389"/>
                      <a:pt x="740105" y="191135"/>
                    </a:cubicBezTo>
                    <a:cubicBezTo>
                      <a:pt x="812507" y="263880"/>
                      <a:pt x="853140" y="362336"/>
                      <a:pt x="853140" y="464966"/>
                    </a:cubicBezTo>
                    <a:cubicBezTo>
                      <a:pt x="853140" y="488865"/>
                      <a:pt x="850962" y="512717"/>
                      <a:pt x="846618" y="536225"/>
                    </a:cubicBezTo>
                    <a:close/>
                  </a:path>
                </a:pathLst>
              </a:custGeom>
              <a:grpFill/>
              <a:ln w="30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" name="Полилиния: фигура 11">
                <a:extLst>
                  <a:ext uri="{FF2B5EF4-FFF2-40B4-BE49-F238E27FC236}">
                    <a16:creationId xmlns:a16="http://schemas.microsoft.com/office/drawing/2014/main" id="{D7C18BBF-DCEC-6D8E-26DA-65CAEB7000F8}"/>
                  </a:ext>
                </a:extLst>
              </p:cNvPr>
              <p:cNvSpPr/>
              <p:nvPr/>
            </p:nvSpPr>
            <p:spPr>
              <a:xfrm>
                <a:off x="10319446" y="4643902"/>
                <a:ext cx="503353" cy="503366"/>
              </a:xfrm>
              <a:custGeom>
                <a:avLst/>
                <a:gdLst>
                  <a:gd name="connsiteX0" fmla="*/ 251671 w 503353"/>
                  <a:gd name="connsiteY0" fmla="*/ 0 h 503366"/>
                  <a:gd name="connsiteX1" fmla="*/ 0 w 503353"/>
                  <a:gd name="connsiteY1" fmla="*/ 251683 h 503366"/>
                  <a:gd name="connsiteX2" fmla="*/ 251671 w 503353"/>
                  <a:gd name="connsiteY2" fmla="*/ 503366 h 503366"/>
                  <a:gd name="connsiteX3" fmla="*/ 503354 w 503353"/>
                  <a:gd name="connsiteY3" fmla="*/ 251683 h 503366"/>
                  <a:gd name="connsiteX4" fmla="*/ 251671 w 503353"/>
                  <a:gd name="connsiteY4" fmla="*/ 0 h 503366"/>
                  <a:gd name="connsiteX5" fmla="*/ 251671 w 503353"/>
                  <a:gd name="connsiteY5" fmla="*/ 426571 h 503366"/>
                  <a:gd name="connsiteX6" fmla="*/ 128008 w 503353"/>
                  <a:gd name="connsiteY6" fmla="*/ 375355 h 503366"/>
                  <a:gd name="connsiteX7" fmla="*/ 76783 w 503353"/>
                  <a:gd name="connsiteY7" fmla="*/ 251680 h 503366"/>
                  <a:gd name="connsiteX8" fmla="*/ 128008 w 503353"/>
                  <a:gd name="connsiteY8" fmla="*/ 128005 h 503366"/>
                  <a:gd name="connsiteX9" fmla="*/ 251671 w 503353"/>
                  <a:gd name="connsiteY9" fmla="*/ 76789 h 503366"/>
                  <a:gd name="connsiteX10" fmla="*/ 375346 w 503353"/>
                  <a:gd name="connsiteY10" fmla="*/ 128005 h 503366"/>
                  <a:gd name="connsiteX11" fmla="*/ 426571 w 503353"/>
                  <a:gd name="connsiteY11" fmla="*/ 251680 h 503366"/>
                  <a:gd name="connsiteX12" fmla="*/ 375285 w 503353"/>
                  <a:gd name="connsiteY12" fmla="*/ 375282 h 503366"/>
                  <a:gd name="connsiteX13" fmla="*/ 251671 w 503353"/>
                  <a:gd name="connsiteY13" fmla="*/ 426568 h 50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353" h="503366">
                    <a:moveTo>
                      <a:pt x="251671" y="0"/>
                    </a:moveTo>
                    <a:cubicBezTo>
                      <a:pt x="112904" y="0"/>
                      <a:pt x="0" y="112916"/>
                      <a:pt x="0" y="251683"/>
                    </a:cubicBezTo>
                    <a:cubicBezTo>
                      <a:pt x="0" y="390450"/>
                      <a:pt x="112904" y="503366"/>
                      <a:pt x="251671" y="503366"/>
                    </a:cubicBezTo>
                    <a:cubicBezTo>
                      <a:pt x="390450" y="503366"/>
                      <a:pt x="503354" y="390450"/>
                      <a:pt x="503354" y="251683"/>
                    </a:cubicBezTo>
                    <a:cubicBezTo>
                      <a:pt x="503354" y="112916"/>
                      <a:pt x="390450" y="0"/>
                      <a:pt x="251671" y="0"/>
                    </a:cubicBezTo>
                    <a:close/>
                    <a:moveTo>
                      <a:pt x="251671" y="426571"/>
                    </a:moveTo>
                    <a:cubicBezTo>
                      <a:pt x="205287" y="426571"/>
                      <a:pt x="160811" y="408147"/>
                      <a:pt x="128008" y="375355"/>
                    </a:cubicBezTo>
                    <a:cubicBezTo>
                      <a:pt x="95205" y="342552"/>
                      <a:pt x="76783" y="298064"/>
                      <a:pt x="76783" y="251680"/>
                    </a:cubicBezTo>
                    <a:cubicBezTo>
                      <a:pt x="76783" y="205297"/>
                      <a:pt x="95207" y="160808"/>
                      <a:pt x="128008" y="128005"/>
                    </a:cubicBezTo>
                    <a:cubicBezTo>
                      <a:pt x="160811" y="95214"/>
                      <a:pt x="205287" y="76789"/>
                      <a:pt x="251671" y="76789"/>
                    </a:cubicBezTo>
                    <a:cubicBezTo>
                      <a:pt x="298067" y="76789"/>
                      <a:pt x="342543" y="95213"/>
                      <a:pt x="375346" y="128005"/>
                    </a:cubicBezTo>
                    <a:cubicBezTo>
                      <a:pt x="408149" y="160808"/>
                      <a:pt x="426571" y="205297"/>
                      <a:pt x="426571" y="251680"/>
                    </a:cubicBezTo>
                    <a:cubicBezTo>
                      <a:pt x="426512" y="298051"/>
                      <a:pt x="408075" y="342506"/>
                      <a:pt x="375285" y="375282"/>
                    </a:cubicBezTo>
                    <a:cubicBezTo>
                      <a:pt x="342494" y="408073"/>
                      <a:pt x="298039" y="426519"/>
                      <a:pt x="251671" y="426568"/>
                    </a:cubicBezTo>
                    <a:close/>
                  </a:path>
                </a:pathLst>
              </a:custGeom>
              <a:grpFill/>
              <a:ln w="30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53" name="Рисунок 4">
              <a:extLst>
                <a:ext uri="{FF2B5EF4-FFF2-40B4-BE49-F238E27FC236}">
                  <a16:creationId xmlns:a16="http://schemas.microsoft.com/office/drawing/2014/main" id="{0F7AC949-1EF6-0B6A-2AEF-4AD18DE1DFE3}"/>
                </a:ext>
              </a:extLst>
            </p:cNvPr>
            <p:cNvSpPr/>
            <p:nvPr/>
          </p:nvSpPr>
          <p:spPr>
            <a:xfrm>
              <a:off x="7248128" y="4315011"/>
              <a:ext cx="271592" cy="271594"/>
            </a:xfrm>
            <a:custGeom>
              <a:avLst/>
              <a:gdLst>
                <a:gd name="connsiteX0" fmla="*/ 746500 w 1492992"/>
                <a:gd name="connsiteY0" fmla="*/ 2 h 1493000"/>
                <a:gd name="connsiteX1" fmla="*/ 0 w 1492992"/>
                <a:gd name="connsiteY1" fmla="*/ 746501 h 1493000"/>
                <a:gd name="connsiteX2" fmla="*/ 746500 w 1492992"/>
                <a:gd name="connsiteY2" fmla="*/ 1493001 h 1493000"/>
                <a:gd name="connsiteX3" fmla="*/ 970020 w 1492992"/>
                <a:gd name="connsiteY3" fmla="*/ 1458711 h 1493000"/>
                <a:gd name="connsiteX4" fmla="*/ 971936 w 1492992"/>
                <a:gd name="connsiteY4" fmla="*/ 1458021 h 1493000"/>
                <a:gd name="connsiteX5" fmla="*/ 1492993 w 1492992"/>
                <a:gd name="connsiteY5" fmla="*/ 746500 h 1493000"/>
                <a:gd name="connsiteX6" fmla="*/ 746493 w 1492992"/>
                <a:gd name="connsiteY6" fmla="*/ 0 h 1493000"/>
                <a:gd name="connsiteX7" fmla="*/ 1320939 w 1492992"/>
                <a:gd name="connsiteY7" fmla="*/ 466518 h 1493000"/>
                <a:gd name="connsiteX8" fmla="*/ 1061580 w 1492992"/>
                <a:gd name="connsiteY8" fmla="*/ 428764 h 1493000"/>
                <a:gd name="connsiteX9" fmla="*/ 1024624 w 1492992"/>
                <a:gd name="connsiteY9" fmla="*/ 171227 h 1493000"/>
                <a:gd name="connsiteX10" fmla="*/ 1320927 w 1492992"/>
                <a:gd name="connsiteY10" fmla="*/ 466579 h 1493000"/>
                <a:gd name="connsiteX11" fmla="*/ 106643 w 1492992"/>
                <a:gd name="connsiteY11" fmla="*/ 746504 h 1493000"/>
                <a:gd name="connsiteX12" fmla="*/ 127864 w 1492992"/>
                <a:gd name="connsiteY12" fmla="*/ 585849 h 1493000"/>
                <a:gd name="connsiteX13" fmla="*/ 420059 w 1492992"/>
                <a:gd name="connsiteY13" fmla="*/ 539620 h 1493000"/>
                <a:gd name="connsiteX14" fmla="*/ 422142 w 1492992"/>
                <a:gd name="connsiteY14" fmla="*/ 956106 h 1493000"/>
                <a:gd name="connsiteX15" fmla="*/ 128125 w 1492992"/>
                <a:gd name="connsiteY15" fmla="*/ 908166 h 1493000"/>
                <a:gd name="connsiteX16" fmla="*/ 106642 w 1492992"/>
                <a:gd name="connsiteY16" fmla="*/ 746498 h 1493000"/>
                <a:gd name="connsiteX17" fmla="*/ 529740 w 1492992"/>
                <a:gd name="connsiteY17" fmla="*/ 965442 h 1493000"/>
                <a:gd name="connsiteX18" fmla="*/ 527550 w 1492992"/>
                <a:gd name="connsiteY18" fmla="*/ 529700 h 1493000"/>
                <a:gd name="connsiteX19" fmla="*/ 963293 w 1492992"/>
                <a:gd name="connsiteY19" fmla="*/ 527510 h 1493000"/>
                <a:gd name="connsiteX20" fmla="*/ 965483 w 1492992"/>
                <a:gd name="connsiteY20" fmla="*/ 963252 h 1493000"/>
                <a:gd name="connsiteX21" fmla="*/ 529740 w 1492992"/>
                <a:gd name="connsiteY21" fmla="*/ 965442 h 1493000"/>
                <a:gd name="connsiteX22" fmla="*/ 1070846 w 1492992"/>
                <a:gd name="connsiteY22" fmla="*/ 536890 h 1493000"/>
                <a:gd name="connsiteX23" fmla="*/ 1364863 w 1492992"/>
                <a:gd name="connsiteY23" fmla="*/ 584831 h 1493000"/>
                <a:gd name="connsiteX24" fmla="*/ 1386347 w 1492992"/>
                <a:gd name="connsiteY24" fmla="*/ 746498 h 1493000"/>
                <a:gd name="connsiteX25" fmla="*/ 1365125 w 1492992"/>
                <a:gd name="connsiteY25" fmla="*/ 907154 h 1493000"/>
                <a:gd name="connsiteX26" fmla="*/ 1072930 w 1492992"/>
                <a:gd name="connsiteY26" fmla="*/ 953382 h 1493000"/>
                <a:gd name="connsiteX27" fmla="*/ 1070847 w 1492992"/>
                <a:gd name="connsiteY27" fmla="*/ 536896 h 1493000"/>
                <a:gd name="connsiteX28" fmla="*/ 907143 w 1492992"/>
                <a:gd name="connsiteY28" fmla="*/ 127869 h 1493000"/>
                <a:gd name="connsiteX29" fmla="*/ 953371 w 1492992"/>
                <a:gd name="connsiteY29" fmla="*/ 420065 h 1493000"/>
                <a:gd name="connsiteX30" fmla="*/ 536886 w 1492992"/>
                <a:gd name="connsiteY30" fmla="*/ 422148 h 1493000"/>
                <a:gd name="connsiteX31" fmla="*/ 584826 w 1492992"/>
                <a:gd name="connsiteY31" fmla="*/ 128130 h 1493000"/>
                <a:gd name="connsiteX32" fmla="*/ 746493 w 1492992"/>
                <a:gd name="connsiteY32" fmla="*/ 106647 h 1493000"/>
                <a:gd name="connsiteX33" fmla="*/ 907149 w 1492992"/>
                <a:gd name="connsiteY33" fmla="*/ 127868 h 1493000"/>
                <a:gd name="connsiteX34" fmla="*/ 466495 w 1492992"/>
                <a:gd name="connsiteY34" fmla="*/ 172014 h 1493000"/>
                <a:gd name="connsiteX35" fmla="*/ 428741 w 1492992"/>
                <a:gd name="connsiteY35" fmla="*/ 431372 h 1493000"/>
                <a:gd name="connsiteX36" fmla="*/ 171204 w 1492992"/>
                <a:gd name="connsiteY36" fmla="*/ 468328 h 1493000"/>
                <a:gd name="connsiteX37" fmla="*/ 466556 w 1492992"/>
                <a:gd name="connsiteY37" fmla="*/ 172026 h 1493000"/>
                <a:gd name="connsiteX38" fmla="*/ 172048 w 1492992"/>
                <a:gd name="connsiteY38" fmla="*/ 1026497 h 1493000"/>
                <a:gd name="connsiteX39" fmla="*/ 431407 w 1492992"/>
                <a:gd name="connsiteY39" fmla="*/ 1064251 h 1493000"/>
                <a:gd name="connsiteX40" fmla="*/ 468363 w 1492992"/>
                <a:gd name="connsiteY40" fmla="*/ 1321788 h 1493000"/>
                <a:gd name="connsiteX41" fmla="*/ 172061 w 1492992"/>
                <a:gd name="connsiteY41" fmla="*/ 1026436 h 1493000"/>
                <a:gd name="connsiteX42" fmla="*/ 585822 w 1492992"/>
                <a:gd name="connsiteY42" fmla="*/ 1365072 h 1493000"/>
                <a:gd name="connsiteX43" fmla="*/ 539594 w 1492992"/>
                <a:gd name="connsiteY43" fmla="*/ 1072923 h 1493000"/>
                <a:gd name="connsiteX44" fmla="*/ 732301 w 1492992"/>
                <a:gd name="connsiteY44" fmla="*/ 1079695 h 1493000"/>
                <a:gd name="connsiteX45" fmla="*/ 956095 w 1492992"/>
                <a:gd name="connsiteY45" fmla="*/ 1070733 h 1493000"/>
                <a:gd name="connsiteX46" fmla="*/ 908155 w 1492992"/>
                <a:gd name="connsiteY46" fmla="*/ 1364857 h 1493000"/>
                <a:gd name="connsiteX47" fmla="*/ 746487 w 1492992"/>
                <a:gd name="connsiteY47" fmla="*/ 1386340 h 1493000"/>
                <a:gd name="connsiteX48" fmla="*/ 585832 w 1492992"/>
                <a:gd name="connsiteY48" fmla="*/ 1365119 h 1493000"/>
                <a:gd name="connsiteX49" fmla="*/ 1026470 w 1492992"/>
                <a:gd name="connsiteY49" fmla="*/ 1320928 h 1493000"/>
                <a:gd name="connsiteX50" fmla="*/ 1064225 w 1492992"/>
                <a:gd name="connsiteY50" fmla="*/ 1061570 h 1493000"/>
                <a:gd name="connsiteX51" fmla="*/ 1321761 w 1492992"/>
                <a:gd name="connsiteY51" fmla="*/ 1024614 h 1493000"/>
                <a:gd name="connsiteX52" fmla="*/ 1026410 w 1492992"/>
                <a:gd name="connsiteY52" fmla="*/ 1320916 h 149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492992" h="1493000">
                  <a:moveTo>
                    <a:pt x="746500" y="2"/>
                  </a:moveTo>
                  <a:cubicBezTo>
                    <a:pt x="334858" y="2"/>
                    <a:pt x="0" y="334860"/>
                    <a:pt x="0" y="746501"/>
                  </a:cubicBezTo>
                  <a:cubicBezTo>
                    <a:pt x="0" y="1158143"/>
                    <a:pt x="334858" y="1493001"/>
                    <a:pt x="746500" y="1493001"/>
                  </a:cubicBezTo>
                  <a:cubicBezTo>
                    <a:pt x="824352" y="1493001"/>
                    <a:pt x="899428" y="1480956"/>
                    <a:pt x="970020" y="1458711"/>
                  </a:cubicBezTo>
                  <a:cubicBezTo>
                    <a:pt x="970663" y="1458496"/>
                    <a:pt x="971305" y="1458235"/>
                    <a:pt x="971936" y="1458021"/>
                  </a:cubicBezTo>
                  <a:cubicBezTo>
                    <a:pt x="1273677" y="1362197"/>
                    <a:pt x="1492993" y="1079560"/>
                    <a:pt x="1492993" y="746500"/>
                  </a:cubicBezTo>
                  <a:cubicBezTo>
                    <a:pt x="1492993" y="334858"/>
                    <a:pt x="1158134" y="0"/>
                    <a:pt x="746493" y="0"/>
                  </a:cubicBezTo>
                  <a:close/>
                  <a:moveTo>
                    <a:pt x="1320939" y="466518"/>
                  </a:moveTo>
                  <a:cubicBezTo>
                    <a:pt x="1236804" y="450200"/>
                    <a:pt x="1149881" y="437775"/>
                    <a:pt x="1061580" y="428764"/>
                  </a:cubicBezTo>
                  <a:cubicBezTo>
                    <a:pt x="1052571" y="342593"/>
                    <a:pt x="1040466" y="256432"/>
                    <a:pt x="1024624" y="171227"/>
                  </a:cubicBezTo>
                  <a:cubicBezTo>
                    <a:pt x="1153452" y="233772"/>
                    <a:pt x="1258013" y="337965"/>
                    <a:pt x="1320927" y="466579"/>
                  </a:cubicBezTo>
                  <a:close/>
                  <a:moveTo>
                    <a:pt x="106643" y="746504"/>
                  </a:moveTo>
                  <a:cubicBezTo>
                    <a:pt x="106643" y="690947"/>
                    <a:pt x="114486" y="637302"/>
                    <a:pt x="127864" y="585849"/>
                  </a:cubicBezTo>
                  <a:cubicBezTo>
                    <a:pt x="224163" y="565960"/>
                    <a:pt x="321951" y="550440"/>
                    <a:pt x="420059" y="539620"/>
                  </a:cubicBezTo>
                  <a:cubicBezTo>
                    <a:pt x="411311" y="677720"/>
                    <a:pt x="412014" y="817212"/>
                    <a:pt x="422142" y="956106"/>
                  </a:cubicBezTo>
                  <a:cubicBezTo>
                    <a:pt x="321261" y="945073"/>
                    <a:pt x="222769" y="929017"/>
                    <a:pt x="128125" y="908166"/>
                  </a:cubicBezTo>
                  <a:cubicBezTo>
                    <a:pt x="114580" y="856438"/>
                    <a:pt x="106642" y="802428"/>
                    <a:pt x="106642" y="746498"/>
                  </a:cubicBezTo>
                  <a:close/>
                  <a:moveTo>
                    <a:pt x="529740" y="965442"/>
                  </a:moveTo>
                  <a:cubicBezTo>
                    <a:pt x="518279" y="820033"/>
                    <a:pt x="517588" y="673935"/>
                    <a:pt x="527550" y="529700"/>
                  </a:cubicBezTo>
                  <a:cubicBezTo>
                    <a:pt x="672960" y="518238"/>
                    <a:pt x="819008" y="517547"/>
                    <a:pt x="963293" y="527510"/>
                  </a:cubicBezTo>
                  <a:cubicBezTo>
                    <a:pt x="974755" y="672919"/>
                    <a:pt x="975445" y="819016"/>
                    <a:pt x="965483" y="963252"/>
                  </a:cubicBezTo>
                  <a:cubicBezTo>
                    <a:pt x="820074" y="974714"/>
                    <a:pt x="674025" y="975404"/>
                    <a:pt x="529740" y="965442"/>
                  </a:cubicBezTo>
                  <a:close/>
                  <a:moveTo>
                    <a:pt x="1070846" y="536890"/>
                  </a:moveTo>
                  <a:cubicBezTo>
                    <a:pt x="1171727" y="547924"/>
                    <a:pt x="1270219" y="563979"/>
                    <a:pt x="1364863" y="584831"/>
                  </a:cubicBezTo>
                  <a:cubicBezTo>
                    <a:pt x="1378408" y="636559"/>
                    <a:pt x="1386347" y="690569"/>
                    <a:pt x="1386347" y="746498"/>
                  </a:cubicBezTo>
                  <a:cubicBezTo>
                    <a:pt x="1386347" y="802056"/>
                    <a:pt x="1378503" y="855700"/>
                    <a:pt x="1365125" y="907154"/>
                  </a:cubicBezTo>
                  <a:cubicBezTo>
                    <a:pt x="1268827" y="927042"/>
                    <a:pt x="1171039" y="942563"/>
                    <a:pt x="1072930" y="953382"/>
                  </a:cubicBezTo>
                  <a:cubicBezTo>
                    <a:pt x="1081678" y="815283"/>
                    <a:pt x="1080976" y="675791"/>
                    <a:pt x="1070847" y="536896"/>
                  </a:cubicBezTo>
                  <a:close/>
                  <a:moveTo>
                    <a:pt x="907143" y="127869"/>
                  </a:moveTo>
                  <a:cubicBezTo>
                    <a:pt x="927032" y="224168"/>
                    <a:pt x="942552" y="321956"/>
                    <a:pt x="953371" y="420065"/>
                  </a:cubicBezTo>
                  <a:cubicBezTo>
                    <a:pt x="815272" y="411317"/>
                    <a:pt x="675780" y="412019"/>
                    <a:pt x="536886" y="422148"/>
                  </a:cubicBezTo>
                  <a:cubicBezTo>
                    <a:pt x="547919" y="321266"/>
                    <a:pt x="563975" y="222774"/>
                    <a:pt x="584826" y="128130"/>
                  </a:cubicBezTo>
                  <a:cubicBezTo>
                    <a:pt x="636554" y="114586"/>
                    <a:pt x="690564" y="106647"/>
                    <a:pt x="746493" y="106647"/>
                  </a:cubicBezTo>
                  <a:cubicBezTo>
                    <a:pt x="802051" y="106647"/>
                    <a:pt x="855696" y="114490"/>
                    <a:pt x="907149" y="127868"/>
                  </a:cubicBezTo>
                  <a:close/>
                  <a:moveTo>
                    <a:pt x="466495" y="172014"/>
                  </a:moveTo>
                  <a:cubicBezTo>
                    <a:pt x="450177" y="256149"/>
                    <a:pt x="437752" y="343072"/>
                    <a:pt x="428741" y="431372"/>
                  </a:cubicBezTo>
                  <a:cubicBezTo>
                    <a:pt x="342570" y="440382"/>
                    <a:pt x="256409" y="452486"/>
                    <a:pt x="171204" y="468328"/>
                  </a:cubicBezTo>
                  <a:cubicBezTo>
                    <a:pt x="233749" y="339501"/>
                    <a:pt x="337942" y="234939"/>
                    <a:pt x="466556" y="172026"/>
                  </a:cubicBezTo>
                  <a:close/>
                  <a:moveTo>
                    <a:pt x="172048" y="1026497"/>
                  </a:moveTo>
                  <a:cubicBezTo>
                    <a:pt x="256183" y="1042814"/>
                    <a:pt x="343106" y="1055240"/>
                    <a:pt x="431407" y="1064251"/>
                  </a:cubicBezTo>
                  <a:cubicBezTo>
                    <a:pt x="440417" y="1150422"/>
                    <a:pt x="452521" y="1236583"/>
                    <a:pt x="468363" y="1321788"/>
                  </a:cubicBezTo>
                  <a:cubicBezTo>
                    <a:pt x="339535" y="1259243"/>
                    <a:pt x="234974" y="1155050"/>
                    <a:pt x="172061" y="1026436"/>
                  </a:cubicBezTo>
                  <a:close/>
                  <a:moveTo>
                    <a:pt x="585822" y="1365072"/>
                  </a:moveTo>
                  <a:cubicBezTo>
                    <a:pt x="565934" y="1268832"/>
                    <a:pt x="550414" y="1171031"/>
                    <a:pt x="539594" y="1072923"/>
                  </a:cubicBezTo>
                  <a:cubicBezTo>
                    <a:pt x="603629" y="1076969"/>
                    <a:pt x="667886" y="1079695"/>
                    <a:pt x="732301" y="1079695"/>
                  </a:cubicBezTo>
                  <a:cubicBezTo>
                    <a:pt x="806902" y="1079695"/>
                    <a:pt x="881601" y="1076124"/>
                    <a:pt x="956095" y="1070733"/>
                  </a:cubicBezTo>
                  <a:cubicBezTo>
                    <a:pt x="945062" y="1171675"/>
                    <a:pt x="929006" y="1270152"/>
                    <a:pt x="908155" y="1364857"/>
                  </a:cubicBezTo>
                  <a:cubicBezTo>
                    <a:pt x="856427" y="1378401"/>
                    <a:pt x="802417" y="1386340"/>
                    <a:pt x="746487" y="1386340"/>
                  </a:cubicBezTo>
                  <a:cubicBezTo>
                    <a:pt x="690930" y="1386340"/>
                    <a:pt x="637285" y="1378497"/>
                    <a:pt x="585832" y="1365119"/>
                  </a:cubicBezTo>
                  <a:close/>
                  <a:moveTo>
                    <a:pt x="1026470" y="1320928"/>
                  </a:moveTo>
                  <a:cubicBezTo>
                    <a:pt x="1042788" y="1236793"/>
                    <a:pt x="1055214" y="1149870"/>
                    <a:pt x="1064225" y="1061570"/>
                  </a:cubicBezTo>
                  <a:cubicBezTo>
                    <a:pt x="1150396" y="1052560"/>
                    <a:pt x="1236557" y="1040456"/>
                    <a:pt x="1321761" y="1024614"/>
                  </a:cubicBezTo>
                  <a:cubicBezTo>
                    <a:pt x="1259217" y="1153441"/>
                    <a:pt x="1155024" y="1258003"/>
                    <a:pt x="1026410" y="1320916"/>
                  </a:cubicBezTo>
                  <a:close/>
                </a:path>
              </a:pathLst>
            </a:custGeom>
            <a:solidFill>
              <a:srgbClr val="D4572D"/>
            </a:solidFill>
            <a:ln w="30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B54F4D57-B62E-99B2-FE80-789E24EB43FB}"/>
              </a:ext>
            </a:extLst>
          </p:cNvPr>
          <p:cNvGrpSpPr/>
          <p:nvPr/>
        </p:nvGrpSpPr>
        <p:grpSpPr>
          <a:xfrm>
            <a:off x="1518604" y="3667622"/>
            <a:ext cx="2524830" cy="475825"/>
            <a:chOff x="1358947" y="3735142"/>
            <a:chExt cx="2524830" cy="475825"/>
          </a:xfrm>
        </p:grpSpPr>
        <p:grpSp>
          <p:nvGrpSpPr>
            <p:cNvPr id="77" name="Рисунок 75">
              <a:extLst>
                <a:ext uri="{FF2B5EF4-FFF2-40B4-BE49-F238E27FC236}">
                  <a16:creationId xmlns:a16="http://schemas.microsoft.com/office/drawing/2014/main" id="{242DBC5B-B082-D9FD-FA5F-390B3BC42C3F}"/>
                </a:ext>
              </a:extLst>
            </p:cNvPr>
            <p:cNvGrpSpPr/>
            <p:nvPr/>
          </p:nvGrpSpPr>
          <p:grpSpPr>
            <a:xfrm>
              <a:off x="1358947" y="3804793"/>
              <a:ext cx="367158" cy="367158"/>
              <a:chOff x="4388206" y="4732264"/>
              <a:chExt cx="980728" cy="980728"/>
            </a:xfrm>
          </p:grpSpPr>
          <p:sp>
            <p:nvSpPr>
              <p:cNvPr id="78" name="Полилиния: фигура 77">
                <a:extLst>
                  <a:ext uri="{FF2B5EF4-FFF2-40B4-BE49-F238E27FC236}">
                    <a16:creationId xmlns:a16="http://schemas.microsoft.com/office/drawing/2014/main" id="{8D11DDBD-5DD3-B6C2-FE12-FCFB5A7CE642}"/>
                  </a:ext>
                </a:extLst>
              </p:cNvPr>
              <p:cNvSpPr/>
              <p:nvPr/>
            </p:nvSpPr>
            <p:spPr>
              <a:xfrm>
                <a:off x="4388206" y="4732264"/>
                <a:ext cx="980728" cy="980728"/>
              </a:xfrm>
              <a:custGeom>
                <a:avLst/>
                <a:gdLst>
                  <a:gd name="connsiteX0" fmla="*/ 980728 w 980728"/>
                  <a:gd name="connsiteY0" fmla="*/ 490364 h 980728"/>
                  <a:gd name="connsiteX1" fmla="*/ 490364 w 980728"/>
                  <a:gd name="connsiteY1" fmla="*/ 980728 h 980728"/>
                  <a:gd name="connsiteX2" fmla="*/ 0 w 980728"/>
                  <a:gd name="connsiteY2" fmla="*/ 490364 h 980728"/>
                  <a:gd name="connsiteX3" fmla="*/ 490364 w 980728"/>
                  <a:gd name="connsiteY3" fmla="*/ 0 h 980728"/>
                  <a:gd name="connsiteX4" fmla="*/ 980728 w 980728"/>
                  <a:gd name="connsiteY4" fmla="*/ 490364 h 980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0728" h="980728">
                    <a:moveTo>
                      <a:pt x="980728" y="490364"/>
                    </a:moveTo>
                    <a:cubicBezTo>
                      <a:pt x="980728" y="761185"/>
                      <a:pt x="761185" y="980728"/>
                      <a:pt x="490364" y="980728"/>
                    </a:cubicBezTo>
                    <a:cubicBezTo>
                      <a:pt x="219543" y="980728"/>
                      <a:pt x="0" y="761185"/>
                      <a:pt x="0" y="490364"/>
                    </a:cubicBezTo>
                    <a:cubicBezTo>
                      <a:pt x="0" y="219543"/>
                      <a:pt x="219543" y="0"/>
                      <a:pt x="490364" y="0"/>
                    </a:cubicBezTo>
                    <a:cubicBezTo>
                      <a:pt x="761185" y="0"/>
                      <a:pt x="980728" y="219543"/>
                      <a:pt x="980728" y="490364"/>
                    </a:cubicBezTo>
                    <a:close/>
                  </a:path>
                </a:pathLst>
              </a:custGeom>
              <a:solidFill>
                <a:schemeClr val="bg1"/>
              </a:solidFill>
              <a:ln w="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9" name="Полилиния: фигура 78">
                <a:extLst>
                  <a:ext uri="{FF2B5EF4-FFF2-40B4-BE49-F238E27FC236}">
                    <a16:creationId xmlns:a16="http://schemas.microsoft.com/office/drawing/2014/main" id="{86AA56CF-5B0B-14EF-85AE-91B389BCAB49}"/>
                  </a:ext>
                </a:extLst>
              </p:cNvPr>
              <p:cNvSpPr/>
              <p:nvPr/>
            </p:nvSpPr>
            <p:spPr>
              <a:xfrm>
                <a:off x="4573563" y="5027463"/>
                <a:ext cx="532535" cy="441327"/>
              </a:xfrm>
              <a:custGeom>
                <a:avLst/>
                <a:gdLst>
                  <a:gd name="connsiteX0" fmla="*/ 36608 w 532535"/>
                  <a:gd name="connsiteY0" fmla="*/ 189988 h 441327"/>
                  <a:gd name="connsiteX1" fmla="*/ 322578 w 532535"/>
                  <a:gd name="connsiteY1" fmla="*/ 66809 h 441327"/>
                  <a:gd name="connsiteX2" fmla="*/ 505497 w 532535"/>
                  <a:gd name="connsiteY2" fmla="*/ 3 h 441327"/>
                  <a:gd name="connsiteX3" fmla="*/ 524499 w 532535"/>
                  <a:gd name="connsiteY3" fmla="*/ 5704 h 441327"/>
                  <a:gd name="connsiteX4" fmla="*/ 531479 w 532535"/>
                  <a:gd name="connsiteY4" fmla="*/ 18984 h 441327"/>
                  <a:gd name="connsiteX5" fmla="*/ 532299 w 532535"/>
                  <a:gd name="connsiteY5" fmla="*/ 38288 h 441327"/>
                  <a:gd name="connsiteX6" fmla="*/ 476742 w 532535"/>
                  <a:gd name="connsiteY6" fmla="*/ 390834 h 441327"/>
                  <a:gd name="connsiteX7" fmla="*/ 443231 w 532535"/>
                  <a:gd name="connsiteY7" fmla="*/ 441108 h 441327"/>
                  <a:gd name="connsiteX8" fmla="*/ 365549 w 532535"/>
                  <a:gd name="connsiteY8" fmla="*/ 404210 h 441327"/>
                  <a:gd name="connsiteX9" fmla="*/ 256117 w 532535"/>
                  <a:gd name="connsiteY9" fmla="*/ 330701 h 441327"/>
                  <a:gd name="connsiteX10" fmla="*/ 266678 w 532535"/>
                  <a:gd name="connsiteY10" fmla="*/ 252605 h 441327"/>
                  <a:gd name="connsiteX11" fmla="*/ 401795 w 532535"/>
                  <a:gd name="connsiteY11" fmla="*/ 120629 h 441327"/>
                  <a:gd name="connsiteX12" fmla="*/ 399514 w 532535"/>
                  <a:gd name="connsiteY12" fmla="*/ 111959 h 441327"/>
                  <a:gd name="connsiteX13" fmla="*/ 389360 w 532535"/>
                  <a:gd name="connsiteY13" fmla="*/ 110976 h 441327"/>
                  <a:gd name="connsiteX14" fmla="*/ 182523 w 532535"/>
                  <a:gd name="connsiteY14" fmla="*/ 247688 h 441327"/>
                  <a:gd name="connsiteX15" fmla="*/ 129345 w 532535"/>
                  <a:gd name="connsiteY15" fmla="*/ 267331 h 441327"/>
                  <a:gd name="connsiteX16" fmla="*/ 53120 w 532535"/>
                  <a:gd name="connsiteY16" fmla="*/ 249293 h 441327"/>
                  <a:gd name="connsiteX17" fmla="*/ 129 w 532535"/>
                  <a:gd name="connsiteY17" fmla="*/ 217080 h 441327"/>
                  <a:gd name="connsiteX18" fmla="*/ 36608 w 532535"/>
                  <a:gd name="connsiteY18" fmla="*/ 189988 h 44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32535" h="441327">
                    <a:moveTo>
                      <a:pt x="36608" y="189988"/>
                    </a:moveTo>
                    <a:cubicBezTo>
                      <a:pt x="179560" y="127707"/>
                      <a:pt x="274883" y="86647"/>
                      <a:pt x="322578" y="66809"/>
                    </a:cubicBezTo>
                    <a:cubicBezTo>
                      <a:pt x="458758" y="10167"/>
                      <a:pt x="487054" y="328"/>
                      <a:pt x="505497" y="3"/>
                    </a:cubicBezTo>
                    <a:cubicBezTo>
                      <a:pt x="509555" y="-68"/>
                      <a:pt x="518624" y="937"/>
                      <a:pt x="524499" y="5704"/>
                    </a:cubicBezTo>
                    <a:cubicBezTo>
                      <a:pt x="529460" y="9729"/>
                      <a:pt x="530826" y="15167"/>
                      <a:pt x="531479" y="18984"/>
                    </a:cubicBezTo>
                    <a:cubicBezTo>
                      <a:pt x="532132" y="22800"/>
                      <a:pt x="532945" y="31495"/>
                      <a:pt x="532299" y="38288"/>
                    </a:cubicBezTo>
                    <a:cubicBezTo>
                      <a:pt x="524919" y="115825"/>
                      <a:pt x="492987" y="303991"/>
                      <a:pt x="476742" y="390834"/>
                    </a:cubicBezTo>
                    <a:cubicBezTo>
                      <a:pt x="469868" y="427581"/>
                      <a:pt x="456333" y="439903"/>
                      <a:pt x="443231" y="441108"/>
                    </a:cubicBezTo>
                    <a:cubicBezTo>
                      <a:pt x="414754" y="443729"/>
                      <a:pt x="393130" y="422289"/>
                      <a:pt x="365549" y="404210"/>
                    </a:cubicBezTo>
                    <a:cubicBezTo>
                      <a:pt x="322391" y="375919"/>
                      <a:pt x="298010" y="358308"/>
                      <a:pt x="256117" y="330701"/>
                    </a:cubicBezTo>
                    <a:cubicBezTo>
                      <a:pt x="207702" y="298797"/>
                      <a:pt x="239087" y="281262"/>
                      <a:pt x="266678" y="252605"/>
                    </a:cubicBezTo>
                    <a:cubicBezTo>
                      <a:pt x="273899" y="245104"/>
                      <a:pt x="399367" y="130982"/>
                      <a:pt x="401795" y="120629"/>
                    </a:cubicBezTo>
                    <a:cubicBezTo>
                      <a:pt x="402099" y="119335"/>
                      <a:pt x="402381" y="114508"/>
                      <a:pt x="399514" y="111959"/>
                    </a:cubicBezTo>
                    <a:cubicBezTo>
                      <a:pt x="396646" y="109412"/>
                      <a:pt x="392414" y="110282"/>
                      <a:pt x="389360" y="110976"/>
                    </a:cubicBezTo>
                    <a:cubicBezTo>
                      <a:pt x="385033" y="111958"/>
                      <a:pt x="316086" y="157529"/>
                      <a:pt x="182523" y="247688"/>
                    </a:cubicBezTo>
                    <a:cubicBezTo>
                      <a:pt x="162953" y="261127"/>
                      <a:pt x="145227" y="267675"/>
                      <a:pt x="129345" y="267331"/>
                    </a:cubicBezTo>
                    <a:cubicBezTo>
                      <a:pt x="111836" y="266953"/>
                      <a:pt x="78157" y="257432"/>
                      <a:pt x="53120" y="249293"/>
                    </a:cubicBezTo>
                    <a:cubicBezTo>
                      <a:pt x="22410" y="239311"/>
                      <a:pt x="-1997" y="234034"/>
                      <a:pt x="129" y="217080"/>
                    </a:cubicBezTo>
                    <a:cubicBezTo>
                      <a:pt x="1235" y="208250"/>
                      <a:pt x="13395" y="199220"/>
                      <a:pt x="36608" y="189988"/>
                    </a:cubicBezTo>
                    <a:close/>
                  </a:path>
                </a:pathLst>
              </a:custGeom>
              <a:solidFill>
                <a:srgbClr val="242C30"/>
              </a:solidFill>
              <a:ln w="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81" name="Заголовок 1">
              <a:extLst>
                <a:ext uri="{FF2B5EF4-FFF2-40B4-BE49-F238E27FC236}">
                  <a16:creationId xmlns:a16="http://schemas.microsoft.com/office/drawing/2014/main" id="{D9E91B20-60C8-7794-6078-F3C757670AF4}"/>
                </a:ext>
              </a:extLst>
            </p:cNvPr>
            <p:cNvSpPr txBox="1">
              <a:spLocks/>
            </p:cNvSpPr>
            <p:nvPr/>
          </p:nvSpPr>
          <p:spPr>
            <a:xfrm>
              <a:off x="1795326" y="3735142"/>
              <a:ext cx="2088451" cy="475825"/>
            </a:xfrm>
            <a:prstGeom prst="rect">
              <a:avLst/>
            </a:prstGeom>
          </p:spPr>
          <p:txBody>
            <a:bodyPr vert="horz" lIns="91440" tIns="45720" rIns="91440" bIns="45720" numCol="1" spcCol="1080000" rtlCol="0" anchor="t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Aft>
                  <a:spcPts val="2500"/>
                </a:spcAft>
              </a:pPr>
              <a:r>
                <a:rPr lang="en-US" sz="2400" dirty="0">
                  <a:solidFill>
                    <a:schemeClr val="bg1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@keysystems</a:t>
              </a:r>
            </a:p>
          </p:txBody>
        </p:sp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C6CD7CC3-55DF-A9AE-6D64-E0AF3E3EA58A}"/>
              </a:ext>
            </a:extLst>
          </p:cNvPr>
          <p:cNvGrpSpPr/>
          <p:nvPr/>
        </p:nvGrpSpPr>
        <p:grpSpPr>
          <a:xfrm>
            <a:off x="4671481" y="3667622"/>
            <a:ext cx="1689185" cy="475825"/>
            <a:chOff x="4430626" y="3735142"/>
            <a:chExt cx="1689185" cy="475825"/>
          </a:xfrm>
        </p:grpSpPr>
        <p:sp>
          <p:nvSpPr>
            <p:cNvPr id="88" name="Рисунок 71">
              <a:extLst>
                <a:ext uri="{FF2B5EF4-FFF2-40B4-BE49-F238E27FC236}">
                  <a16:creationId xmlns:a16="http://schemas.microsoft.com/office/drawing/2014/main" id="{712874B3-13CE-67CA-000B-7F4F6A6F2F92}"/>
                </a:ext>
              </a:extLst>
            </p:cNvPr>
            <p:cNvSpPr/>
            <p:nvPr/>
          </p:nvSpPr>
          <p:spPr>
            <a:xfrm>
              <a:off x="4430626" y="3804793"/>
              <a:ext cx="367158" cy="367158"/>
            </a:xfrm>
            <a:custGeom>
              <a:avLst/>
              <a:gdLst>
                <a:gd name="connsiteX0" fmla="*/ 25809 w 367158"/>
                <a:gd name="connsiteY0" fmla="*/ 25809 h 367158"/>
                <a:gd name="connsiteX1" fmla="*/ 0 w 367158"/>
                <a:gd name="connsiteY1" fmla="*/ 176236 h 367158"/>
                <a:gd name="connsiteX2" fmla="*/ 0 w 367158"/>
                <a:gd name="connsiteY2" fmla="*/ 190922 h 367158"/>
                <a:gd name="connsiteX3" fmla="*/ 25809 w 367158"/>
                <a:gd name="connsiteY3" fmla="*/ 341349 h 367158"/>
                <a:gd name="connsiteX4" fmla="*/ 176236 w 367158"/>
                <a:gd name="connsiteY4" fmla="*/ 367158 h 367158"/>
                <a:gd name="connsiteX5" fmla="*/ 190922 w 367158"/>
                <a:gd name="connsiteY5" fmla="*/ 367158 h 367158"/>
                <a:gd name="connsiteX6" fmla="*/ 341349 w 367158"/>
                <a:gd name="connsiteY6" fmla="*/ 341349 h 367158"/>
                <a:gd name="connsiteX7" fmla="*/ 367158 w 367158"/>
                <a:gd name="connsiteY7" fmla="*/ 190922 h 367158"/>
                <a:gd name="connsiteX8" fmla="*/ 367158 w 367158"/>
                <a:gd name="connsiteY8" fmla="*/ 176236 h 367158"/>
                <a:gd name="connsiteX9" fmla="*/ 341349 w 367158"/>
                <a:gd name="connsiteY9" fmla="*/ 25809 h 367158"/>
                <a:gd name="connsiteX10" fmla="*/ 190922 w 367158"/>
                <a:gd name="connsiteY10" fmla="*/ 0 h 367158"/>
                <a:gd name="connsiteX11" fmla="*/ 176236 w 367158"/>
                <a:gd name="connsiteY11" fmla="*/ 0 h 367158"/>
                <a:gd name="connsiteX12" fmla="*/ 25809 w 367158"/>
                <a:gd name="connsiteY12" fmla="*/ 25809 h 367158"/>
                <a:gd name="connsiteX13" fmla="*/ 61959 w 367158"/>
                <a:gd name="connsiteY13" fmla="*/ 111678 h 367158"/>
                <a:gd name="connsiteX14" fmla="*/ 195359 w 367158"/>
                <a:gd name="connsiteY14" fmla="*/ 264507 h 367158"/>
                <a:gd name="connsiteX15" fmla="*/ 200102 w 367158"/>
                <a:gd name="connsiteY15" fmla="*/ 264507 h 367158"/>
                <a:gd name="connsiteX16" fmla="*/ 200102 w 367158"/>
                <a:gd name="connsiteY16" fmla="*/ 209892 h 367158"/>
                <a:gd name="connsiteX17" fmla="*/ 263435 w 367158"/>
                <a:gd name="connsiteY17" fmla="*/ 264507 h 367158"/>
                <a:gd name="connsiteX18" fmla="*/ 306884 w 367158"/>
                <a:gd name="connsiteY18" fmla="*/ 264507 h 367158"/>
                <a:gd name="connsiteX19" fmla="*/ 244006 w 367158"/>
                <a:gd name="connsiteY19" fmla="*/ 187863 h 367158"/>
                <a:gd name="connsiteX20" fmla="*/ 297703 w 367158"/>
                <a:gd name="connsiteY20" fmla="*/ 111678 h 367158"/>
                <a:gd name="connsiteX21" fmla="*/ 258233 w 367158"/>
                <a:gd name="connsiteY21" fmla="*/ 111678 h 367158"/>
                <a:gd name="connsiteX22" fmla="*/ 200102 w 367158"/>
                <a:gd name="connsiteY22" fmla="*/ 172106 h 367158"/>
                <a:gd name="connsiteX23" fmla="*/ 200102 w 367158"/>
                <a:gd name="connsiteY23" fmla="*/ 111678 h 367158"/>
                <a:gd name="connsiteX24" fmla="*/ 160631 w 367158"/>
                <a:gd name="connsiteY24" fmla="*/ 111678 h 367158"/>
                <a:gd name="connsiteX25" fmla="*/ 160631 w 367158"/>
                <a:gd name="connsiteY25" fmla="*/ 217541 h 367158"/>
                <a:gd name="connsiteX26" fmla="*/ 103876 w 367158"/>
                <a:gd name="connsiteY26" fmla="*/ 111678 h 367158"/>
                <a:gd name="connsiteX27" fmla="*/ 61959 w 367158"/>
                <a:gd name="connsiteY27" fmla="*/ 111678 h 367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67158" h="367158">
                  <a:moveTo>
                    <a:pt x="25809" y="25809"/>
                  </a:moveTo>
                  <a:cubicBezTo>
                    <a:pt x="0" y="51618"/>
                    <a:pt x="0" y="93158"/>
                    <a:pt x="0" y="176236"/>
                  </a:cubicBezTo>
                  <a:lnTo>
                    <a:pt x="0" y="190922"/>
                  </a:lnTo>
                  <a:cubicBezTo>
                    <a:pt x="0" y="274000"/>
                    <a:pt x="0" y="315540"/>
                    <a:pt x="25809" y="341349"/>
                  </a:cubicBezTo>
                  <a:cubicBezTo>
                    <a:pt x="51618" y="367158"/>
                    <a:pt x="93158" y="367158"/>
                    <a:pt x="176236" y="367158"/>
                  </a:cubicBezTo>
                  <a:lnTo>
                    <a:pt x="190922" y="367158"/>
                  </a:lnTo>
                  <a:cubicBezTo>
                    <a:pt x="274000" y="367158"/>
                    <a:pt x="315540" y="367158"/>
                    <a:pt x="341349" y="341349"/>
                  </a:cubicBezTo>
                  <a:cubicBezTo>
                    <a:pt x="367158" y="315540"/>
                    <a:pt x="367158" y="274000"/>
                    <a:pt x="367158" y="190922"/>
                  </a:cubicBezTo>
                  <a:lnTo>
                    <a:pt x="367158" y="176236"/>
                  </a:lnTo>
                  <a:cubicBezTo>
                    <a:pt x="367158" y="93158"/>
                    <a:pt x="367158" y="51618"/>
                    <a:pt x="341349" y="25809"/>
                  </a:cubicBezTo>
                  <a:cubicBezTo>
                    <a:pt x="315540" y="0"/>
                    <a:pt x="274000" y="0"/>
                    <a:pt x="190922" y="0"/>
                  </a:cubicBezTo>
                  <a:lnTo>
                    <a:pt x="176236" y="0"/>
                  </a:lnTo>
                  <a:cubicBezTo>
                    <a:pt x="93158" y="0"/>
                    <a:pt x="51618" y="0"/>
                    <a:pt x="25809" y="25809"/>
                  </a:cubicBezTo>
                  <a:close/>
                  <a:moveTo>
                    <a:pt x="61959" y="111678"/>
                  </a:moveTo>
                  <a:cubicBezTo>
                    <a:pt x="63947" y="207139"/>
                    <a:pt x="111677" y="264507"/>
                    <a:pt x="195359" y="264507"/>
                  </a:cubicBezTo>
                  <a:lnTo>
                    <a:pt x="200102" y="264507"/>
                  </a:lnTo>
                  <a:lnTo>
                    <a:pt x="200102" y="209892"/>
                  </a:lnTo>
                  <a:cubicBezTo>
                    <a:pt x="230852" y="212952"/>
                    <a:pt x="254103" y="235441"/>
                    <a:pt x="263435" y="264507"/>
                  </a:cubicBezTo>
                  <a:lnTo>
                    <a:pt x="306884" y="264507"/>
                  </a:lnTo>
                  <a:cubicBezTo>
                    <a:pt x="294951" y="221060"/>
                    <a:pt x="263588" y="197042"/>
                    <a:pt x="244006" y="187863"/>
                  </a:cubicBezTo>
                  <a:cubicBezTo>
                    <a:pt x="263588" y="176542"/>
                    <a:pt x="291125" y="149006"/>
                    <a:pt x="297703" y="111678"/>
                  </a:cubicBezTo>
                  <a:lnTo>
                    <a:pt x="258233" y="111678"/>
                  </a:lnTo>
                  <a:cubicBezTo>
                    <a:pt x="249666" y="141969"/>
                    <a:pt x="224273" y="169505"/>
                    <a:pt x="200102" y="172106"/>
                  </a:cubicBezTo>
                  <a:lnTo>
                    <a:pt x="200102" y="111678"/>
                  </a:lnTo>
                  <a:lnTo>
                    <a:pt x="160631" y="111678"/>
                  </a:lnTo>
                  <a:lnTo>
                    <a:pt x="160631" y="217541"/>
                  </a:lnTo>
                  <a:cubicBezTo>
                    <a:pt x="136154" y="211422"/>
                    <a:pt x="105252" y="181744"/>
                    <a:pt x="103876" y="111678"/>
                  </a:cubicBezTo>
                  <a:lnTo>
                    <a:pt x="61959" y="111678"/>
                  </a:lnTo>
                  <a:close/>
                </a:path>
              </a:pathLst>
            </a:custGeom>
            <a:solidFill>
              <a:srgbClr val="FFFFFF"/>
            </a:solidFill>
            <a:ln w="3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" name="Заголовок 1">
              <a:extLst>
                <a:ext uri="{FF2B5EF4-FFF2-40B4-BE49-F238E27FC236}">
                  <a16:creationId xmlns:a16="http://schemas.microsoft.com/office/drawing/2014/main" id="{CC27F7D2-4DA9-EDE9-DF21-E8183EE7B608}"/>
                </a:ext>
              </a:extLst>
            </p:cNvPr>
            <p:cNvSpPr txBox="1">
              <a:spLocks/>
            </p:cNvSpPr>
            <p:nvPr/>
          </p:nvSpPr>
          <p:spPr>
            <a:xfrm>
              <a:off x="4869388" y="3735142"/>
              <a:ext cx="1250423" cy="475825"/>
            </a:xfrm>
            <a:prstGeom prst="rect">
              <a:avLst/>
            </a:prstGeom>
          </p:spPr>
          <p:txBody>
            <a:bodyPr vert="horz" lIns="91440" tIns="45720" rIns="91440" bIns="45720" numCol="1" spcCol="1080000" rtlCol="0" anchor="t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Aft>
                  <a:spcPts val="2500"/>
                </a:spcAft>
              </a:pPr>
              <a:r>
                <a:rPr lang="en-US" sz="2400" dirty="0">
                  <a:solidFill>
                    <a:schemeClr val="bg1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@ks_it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84D3B6E-DD97-23C5-6A85-1C52E99DF4B8}"/>
              </a:ext>
            </a:extLst>
          </p:cNvPr>
          <p:cNvGrpSpPr/>
          <p:nvPr/>
        </p:nvGrpSpPr>
        <p:grpSpPr>
          <a:xfrm>
            <a:off x="1521951" y="2331968"/>
            <a:ext cx="4588563" cy="606814"/>
            <a:chOff x="1063643" y="1607769"/>
            <a:chExt cx="2754103" cy="364216"/>
          </a:xfrm>
          <a:solidFill>
            <a:srgbClr val="D4572D"/>
          </a:solidFill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C3277880-BE89-FD71-9A99-E8167BCFB4AB}"/>
                </a:ext>
              </a:extLst>
            </p:cNvPr>
            <p:cNvGrpSpPr/>
            <p:nvPr/>
          </p:nvGrpSpPr>
          <p:grpSpPr>
            <a:xfrm>
              <a:off x="1063643" y="1607769"/>
              <a:ext cx="410193" cy="364216"/>
              <a:chOff x="1063643" y="1262344"/>
              <a:chExt cx="410193" cy="364216"/>
            </a:xfrm>
            <a:grpFill/>
          </p:grpSpPr>
          <p:sp>
            <p:nvSpPr>
              <p:cNvPr id="19" name="Полилиния: фигура 18">
                <a:extLst>
                  <a:ext uri="{FF2B5EF4-FFF2-40B4-BE49-F238E27FC236}">
                    <a16:creationId xmlns:a16="http://schemas.microsoft.com/office/drawing/2014/main" id="{A343F32B-00D1-F91B-45D6-E87F5C8C1D96}"/>
                  </a:ext>
                </a:extLst>
              </p:cNvPr>
              <p:cNvSpPr/>
              <p:nvPr/>
            </p:nvSpPr>
            <p:spPr>
              <a:xfrm>
                <a:off x="1244688" y="1262344"/>
                <a:ext cx="229148" cy="109702"/>
              </a:xfrm>
              <a:custGeom>
                <a:avLst/>
                <a:gdLst>
                  <a:gd name="connsiteX0" fmla="*/ 11769 w 229148"/>
                  <a:gd name="connsiteY0" fmla="*/ 109703 h 109702"/>
                  <a:gd name="connsiteX1" fmla="*/ 198405 w 229148"/>
                  <a:gd name="connsiteY1" fmla="*/ 109703 h 109702"/>
                  <a:gd name="connsiteX2" fmla="*/ 219776 w 229148"/>
                  <a:gd name="connsiteY2" fmla="*/ 91792 h 109702"/>
                  <a:gd name="connsiteX3" fmla="*/ 229037 w 229148"/>
                  <a:gd name="connsiteY3" fmla="*/ 17911 h 109702"/>
                  <a:gd name="connsiteX4" fmla="*/ 212347 w 229148"/>
                  <a:gd name="connsiteY4" fmla="*/ 0 h 109702"/>
                  <a:gd name="connsiteX5" fmla="*/ 116281 w 229148"/>
                  <a:gd name="connsiteY5" fmla="*/ 0 h 109702"/>
                  <a:gd name="connsiteX6" fmla="*/ 66416 w 229148"/>
                  <a:gd name="connsiteY6" fmla="*/ 17605 h 109702"/>
                  <a:gd name="connsiteX7" fmla="*/ 1796 w 229148"/>
                  <a:gd name="connsiteY7" fmla="*/ 91792 h 109702"/>
                  <a:gd name="connsiteX8" fmla="*/ 1490 w 229148"/>
                  <a:gd name="connsiteY8" fmla="*/ 103597 h 109702"/>
                  <a:gd name="connsiteX9" fmla="*/ 11870 w 229148"/>
                  <a:gd name="connsiteY9" fmla="*/ 109703 h 109702"/>
                  <a:gd name="connsiteX10" fmla="*/ 11870 w 229148"/>
                  <a:gd name="connsiteY10" fmla="*/ 109703 h 10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9148" h="109702">
                    <a:moveTo>
                      <a:pt x="11769" y="109703"/>
                    </a:moveTo>
                    <a:lnTo>
                      <a:pt x="198405" y="109703"/>
                    </a:lnTo>
                    <a:cubicBezTo>
                      <a:pt x="209091" y="109703"/>
                      <a:pt x="218555" y="101663"/>
                      <a:pt x="219776" y="91792"/>
                    </a:cubicBezTo>
                    <a:lnTo>
                      <a:pt x="229037" y="17911"/>
                    </a:lnTo>
                    <a:cubicBezTo>
                      <a:pt x="230156" y="8141"/>
                      <a:pt x="222727" y="0"/>
                      <a:pt x="212347" y="0"/>
                    </a:cubicBezTo>
                    <a:lnTo>
                      <a:pt x="116281" y="0"/>
                    </a:lnTo>
                    <a:cubicBezTo>
                      <a:pt x="97556" y="0"/>
                      <a:pt x="81070" y="5801"/>
                      <a:pt x="66416" y="17605"/>
                    </a:cubicBezTo>
                    <a:cubicBezTo>
                      <a:pt x="40772" y="38365"/>
                      <a:pt x="18485" y="63501"/>
                      <a:pt x="1796" y="91792"/>
                    </a:cubicBezTo>
                    <a:cubicBezTo>
                      <a:pt x="-545" y="95557"/>
                      <a:pt x="-545" y="99831"/>
                      <a:pt x="1490" y="103597"/>
                    </a:cubicBezTo>
                    <a:cubicBezTo>
                      <a:pt x="3831" y="107362"/>
                      <a:pt x="7596" y="109703"/>
                      <a:pt x="11870" y="109703"/>
                    </a:cubicBezTo>
                    <a:lnTo>
                      <a:pt x="11870" y="109703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" name="Полилиния: фигура 19">
                <a:extLst>
                  <a:ext uri="{FF2B5EF4-FFF2-40B4-BE49-F238E27FC236}">
                    <a16:creationId xmlns:a16="http://schemas.microsoft.com/office/drawing/2014/main" id="{3871B765-B797-D91A-1BCA-DDF23A80B760}"/>
                  </a:ext>
                </a:extLst>
              </p:cNvPr>
              <p:cNvSpPr/>
              <p:nvPr/>
            </p:nvSpPr>
            <p:spPr>
              <a:xfrm>
                <a:off x="1095353" y="1262446"/>
                <a:ext cx="191607" cy="109702"/>
              </a:xfrm>
              <a:custGeom>
                <a:avLst/>
                <a:gdLst>
                  <a:gd name="connsiteX0" fmla="*/ 30743 w 191607"/>
                  <a:gd name="connsiteY0" fmla="*/ 0 h 109702"/>
                  <a:gd name="connsiteX1" fmla="*/ 9372 w 191607"/>
                  <a:gd name="connsiteY1" fmla="*/ 17911 h 109702"/>
                  <a:gd name="connsiteX2" fmla="*/ 112 w 191607"/>
                  <a:gd name="connsiteY2" fmla="*/ 91792 h 109702"/>
                  <a:gd name="connsiteX3" fmla="*/ 16801 w 191607"/>
                  <a:gd name="connsiteY3" fmla="*/ 109703 h 109702"/>
                  <a:gd name="connsiteX4" fmla="*/ 100757 w 191607"/>
                  <a:gd name="connsiteY4" fmla="*/ 109703 h 109702"/>
                  <a:gd name="connsiteX5" fmla="*/ 130472 w 191607"/>
                  <a:gd name="connsiteY5" fmla="*/ 91792 h 109702"/>
                  <a:gd name="connsiteX6" fmla="*/ 188173 w 191607"/>
                  <a:gd name="connsiteY6" fmla="*/ 17911 h 109702"/>
                  <a:gd name="connsiteX7" fmla="*/ 190819 w 191607"/>
                  <a:gd name="connsiteY7" fmla="*/ 6615 h 109702"/>
                  <a:gd name="connsiteX8" fmla="*/ 181253 w 191607"/>
                  <a:gd name="connsiteY8" fmla="*/ 0 h 109702"/>
                  <a:gd name="connsiteX9" fmla="*/ 30743 w 191607"/>
                  <a:gd name="connsiteY9" fmla="*/ 0 h 10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607" h="109702">
                    <a:moveTo>
                      <a:pt x="30743" y="0"/>
                    </a:moveTo>
                    <a:cubicBezTo>
                      <a:pt x="20057" y="0"/>
                      <a:pt x="10593" y="8039"/>
                      <a:pt x="9372" y="17911"/>
                    </a:cubicBezTo>
                    <a:lnTo>
                      <a:pt x="112" y="91792"/>
                    </a:lnTo>
                    <a:cubicBezTo>
                      <a:pt x="-1008" y="101561"/>
                      <a:pt x="6421" y="109703"/>
                      <a:pt x="16801" y="109703"/>
                    </a:cubicBezTo>
                    <a:lnTo>
                      <a:pt x="100757" y="109703"/>
                    </a:lnTo>
                    <a:cubicBezTo>
                      <a:pt x="113478" y="109703"/>
                      <a:pt x="124367" y="103088"/>
                      <a:pt x="130472" y="91792"/>
                    </a:cubicBezTo>
                    <a:cubicBezTo>
                      <a:pt x="145432" y="64417"/>
                      <a:pt x="165378" y="39281"/>
                      <a:pt x="188173" y="17911"/>
                    </a:cubicBezTo>
                    <a:cubicBezTo>
                      <a:pt x="191328" y="15061"/>
                      <a:pt x="192549" y="10685"/>
                      <a:pt x="190819" y="6615"/>
                    </a:cubicBezTo>
                    <a:cubicBezTo>
                      <a:pt x="189394" y="2544"/>
                      <a:pt x="185629" y="0"/>
                      <a:pt x="181253" y="0"/>
                    </a:cubicBezTo>
                    <a:lnTo>
                      <a:pt x="30743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" name="Полилиния: фигура 20">
                <a:extLst>
                  <a:ext uri="{FF2B5EF4-FFF2-40B4-BE49-F238E27FC236}">
                    <a16:creationId xmlns:a16="http://schemas.microsoft.com/office/drawing/2014/main" id="{4E94FF64-1E19-BB44-8988-3AC5198DB4D5}"/>
                  </a:ext>
                </a:extLst>
              </p:cNvPr>
              <p:cNvSpPr/>
              <p:nvPr/>
            </p:nvSpPr>
            <p:spPr>
              <a:xfrm>
                <a:off x="1213089" y="1389550"/>
                <a:ext cx="127842" cy="109702"/>
              </a:xfrm>
              <a:custGeom>
                <a:avLst/>
                <a:gdLst>
                  <a:gd name="connsiteX0" fmla="*/ 18639 w 127842"/>
                  <a:gd name="connsiteY0" fmla="*/ 109703 h 109702"/>
                  <a:gd name="connsiteX1" fmla="*/ 97100 w 127842"/>
                  <a:gd name="connsiteY1" fmla="*/ 109703 h 109702"/>
                  <a:gd name="connsiteX2" fmla="*/ 118470 w 127842"/>
                  <a:gd name="connsiteY2" fmla="*/ 91792 h 109702"/>
                  <a:gd name="connsiteX3" fmla="*/ 127731 w 127842"/>
                  <a:gd name="connsiteY3" fmla="*/ 17911 h 109702"/>
                  <a:gd name="connsiteX4" fmla="*/ 111042 w 127842"/>
                  <a:gd name="connsiteY4" fmla="*/ 0 h 109702"/>
                  <a:gd name="connsiteX5" fmla="*/ 33700 w 127842"/>
                  <a:gd name="connsiteY5" fmla="*/ 0 h 109702"/>
                  <a:gd name="connsiteX6" fmla="*/ 9786 w 127842"/>
                  <a:gd name="connsiteY6" fmla="*/ 17911 h 109702"/>
                  <a:gd name="connsiteX7" fmla="*/ 220 w 127842"/>
                  <a:gd name="connsiteY7" fmla="*/ 91792 h 109702"/>
                  <a:gd name="connsiteX8" fmla="*/ 18639 w 127842"/>
                  <a:gd name="connsiteY8" fmla="*/ 109703 h 109702"/>
                  <a:gd name="connsiteX9" fmla="*/ 18639 w 127842"/>
                  <a:gd name="connsiteY9" fmla="*/ 109703 h 10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842" h="109702">
                    <a:moveTo>
                      <a:pt x="18639" y="109703"/>
                    </a:moveTo>
                    <a:lnTo>
                      <a:pt x="97100" y="109703"/>
                    </a:lnTo>
                    <a:cubicBezTo>
                      <a:pt x="107785" y="109703"/>
                      <a:pt x="117249" y="101663"/>
                      <a:pt x="118470" y="91792"/>
                    </a:cubicBezTo>
                    <a:lnTo>
                      <a:pt x="127731" y="17911"/>
                    </a:lnTo>
                    <a:cubicBezTo>
                      <a:pt x="128851" y="8141"/>
                      <a:pt x="121422" y="0"/>
                      <a:pt x="111042" y="0"/>
                    </a:cubicBezTo>
                    <a:lnTo>
                      <a:pt x="33700" y="0"/>
                    </a:lnTo>
                    <a:cubicBezTo>
                      <a:pt x="22404" y="0"/>
                      <a:pt x="12940" y="7225"/>
                      <a:pt x="9786" y="17911"/>
                    </a:cubicBezTo>
                    <a:cubicBezTo>
                      <a:pt x="2255" y="41825"/>
                      <a:pt x="-900" y="66961"/>
                      <a:pt x="220" y="91792"/>
                    </a:cubicBezTo>
                    <a:cubicBezTo>
                      <a:pt x="830" y="101867"/>
                      <a:pt x="8870" y="109703"/>
                      <a:pt x="18639" y="109703"/>
                    </a:cubicBezTo>
                    <a:lnTo>
                      <a:pt x="18639" y="109703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2" name="Полилиния: фигура 21">
                <a:extLst>
                  <a:ext uri="{FF2B5EF4-FFF2-40B4-BE49-F238E27FC236}">
                    <a16:creationId xmlns:a16="http://schemas.microsoft.com/office/drawing/2014/main" id="{B165A97E-3712-32C9-D1C5-16D7506DD01E}"/>
                  </a:ext>
                </a:extLst>
              </p:cNvPr>
              <p:cNvSpPr/>
              <p:nvPr/>
            </p:nvSpPr>
            <p:spPr>
              <a:xfrm>
                <a:off x="1079420" y="1389652"/>
                <a:ext cx="125218" cy="109702"/>
              </a:xfrm>
              <a:custGeom>
                <a:avLst/>
                <a:gdLst>
                  <a:gd name="connsiteX0" fmla="*/ 30801 w 125218"/>
                  <a:gd name="connsiteY0" fmla="*/ 0 h 109702"/>
                  <a:gd name="connsiteX1" fmla="*/ 9430 w 125218"/>
                  <a:gd name="connsiteY1" fmla="*/ 17911 h 109702"/>
                  <a:gd name="connsiteX2" fmla="*/ 169 w 125218"/>
                  <a:gd name="connsiteY2" fmla="*/ 91792 h 109702"/>
                  <a:gd name="connsiteX3" fmla="*/ 16859 w 125218"/>
                  <a:gd name="connsiteY3" fmla="*/ 109703 h 109702"/>
                  <a:gd name="connsiteX4" fmla="*/ 99085 w 125218"/>
                  <a:gd name="connsiteY4" fmla="*/ 109703 h 109702"/>
                  <a:gd name="connsiteX5" fmla="*/ 111195 w 125218"/>
                  <a:gd name="connsiteY5" fmla="*/ 104513 h 109702"/>
                  <a:gd name="connsiteX6" fmla="*/ 115774 w 125218"/>
                  <a:gd name="connsiteY6" fmla="*/ 92097 h 109702"/>
                  <a:gd name="connsiteX7" fmla="*/ 124730 w 125218"/>
                  <a:gd name="connsiteY7" fmla="*/ 17911 h 109702"/>
                  <a:gd name="connsiteX8" fmla="*/ 122389 w 125218"/>
                  <a:gd name="connsiteY8" fmla="*/ 5495 h 109702"/>
                  <a:gd name="connsiteX9" fmla="*/ 111093 w 125218"/>
                  <a:gd name="connsiteY9" fmla="*/ 0 h 109702"/>
                  <a:gd name="connsiteX10" fmla="*/ 30597 w 125218"/>
                  <a:gd name="connsiteY10" fmla="*/ 0 h 10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5218" h="109702">
                    <a:moveTo>
                      <a:pt x="30801" y="0"/>
                    </a:moveTo>
                    <a:cubicBezTo>
                      <a:pt x="20115" y="0"/>
                      <a:pt x="10651" y="8039"/>
                      <a:pt x="9430" y="17911"/>
                    </a:cubicBezTo>
                    <a:lnTo>
                      <a:pt x="169" y="91792"/>
                    </a:lnTo>
                    <a:cubicBezTo>
                      <a:pt x="-1255" y="101561"/>
                      <a:pt x="6479" y="109703"/>
                      <a:pt x="16859" y="109703"/>
                    </a:cubicBezTo>
                    <a:lnTo>
                      <a:pt x="99085" y="109703"/>
                    </a:lnTo>
                    <a:cubicBezTo>
                      <a:pt x="103664" y="109703"/>
                      <a:pt x="108040" y="107973"/>
                      <a:pt x="111195" y="104513"/>
                    </a:cubicBezTo>
                    <a:cubicBezTo>
                      <a:pt x="114655" y="101053"/>
                      <a:pt x="116080" y="96677"/>
                      <a:pt x="115774" y="92097"/>
                    </a:cubicBezTo>
                    <a:cubicBezTo>
                      <a:pt x="114655" y="66961"/>
                      <a:pt x="117810" y="41927"/>
                      <a:pt x="124730" y="17911"/>
                    </a:cubicBezTo>
                    <a:cubicBezTo>
                      <a:pt x="125849" y="13535"/>
                      <a:pt x="125035" y="9261"/>
                      <a:pt x="122389" y="5495"/>
                    </a:cubicBezTo>
                    <a:cubicBezTo>
                      <a:pt x="119540" y="2035"/>
                      <a:pt x="115774" y="0"/>
                      <a:pt x="111093" y="0"/>
                    </a:cubicBezTo>
                    <a:lnTo>
                      <a:pt x="30597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3" name="Полилиния: фигура 22">
                <a:extLst>
                  <a:ext uri="{FF2B5EF4-FFF2-40B4-BE49-F238E27FC236}">
                    <a16:creationId xmlns:a16="http://schemas.microsoft.com/office/drawing/2014/main" id="{47C7A3AE-BBA5-0E37-27A8-7975D1586945}"/>
                  </a:ext>
                </a:extLst>
              </p:cNvPr>
              <p:cNvSpPr/>
              <p:nvPr/>
            </p:nvSpPr>
            <p:spPr>
              <a:xfrm>
                <a:off x="1063643" y="1516858"/>
                <a:ext cx="183937" cy="109702"/>
              </a:xfrm>
              <a:custGeom>
                <a:avLst/>
                <a:gdLst>
                  <a:gd name="connsiteX0" fmla="*/ 116999 w 183937"/>
                  <a:gd name="connsiteY0" fmla="*/ 0 h 109702"/>
                  <a:gd name="connsiteX1" fmla="*/ 30397 w 183937"/>
                  <a:gd name="connsiteY1" fmla="*/ 0 h 109702"/>
                  <a:gd name="connsiteX2" fmla="*/ 9332 w 183937"/>
                  <a:gd name="connsiteY2" fmla="*/ 17911 h 109702"/>
                  <a:gd name="connsiteX3" fmla="*/ 173 w 183937"/>
                  <a:gd name="connsiteY3" fmla="*/ 91792 h 109702"/>
                  <a:gd name="connsiteX4" fmla="*/ 16863 w 183937"/>
                  <a:gd name="connsiteY4" fmla="*/ 109703 h 109702"/>
                  <a:gd name="connsiteX5" fmla="*/ 173173 w 183937"/>
                  <a:gd name="connsiteY5" fmla="*/ 109703 h 109702"/>
                  <a:gd name="connsiteX6" fmla="*/ 182739 w 183937"/>
                  <a:gd name="connsiteY6" fmla="*/ 103393 h 109702"/>
                  <a:gd name="connsiteX7" fmla="*/ 181315 w 183937"/>
                  <a:gd name="connsiteY7" fmla="*/ 92097 h 109702"/>
                  <a:gd name="connsiteX8" fmla="*/ 140914 w 183937"/>
                  <a:gd name="connsiteY8" fmla="*/ 17911 h 109702"/>
                  <a:gd name="connsiteX9" fmla="*/ 116999 w 183937"/>
                  <a:gd name="connsiteY9" fmla="*/ 0 h 109702"/>
                  <a:gd name="connsiteX10" fmla="*/ 116999 w 183937"/>
                  <a:gd name="connsiteY10" fmla="*/ 0 h 10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3937" h="109702">
                    <a:moveTo>
                      <a:pt x="116999" y="0"/>
                    </a:moveTo>
                    <a:lnTo>
                      <a:pt x="30397" y="0"/>
                    </a:lnTo>
                    <a:cubicBezTo>
                      <a:pt x="20017" y="0"/>
                      <a:pt x="10451" y="8039"/>
                      <a:pt x="9332" y="17911"/>
                    </a:cubicBezTo>
                    <a:lnTo>
                      <a:pt x="173" y="91792"/>
                    </a:lnTo>
                    <a:cubicBezTo>
                      <a:pt x="-1252" y="101561"/>
                      <a:pt x="6279" y="109703"/>
                      <a:pt x="16863" y="109703"/>
                    </a:cubicBezTo>
                    <a:lnTo>
                      <a:pt x="173173" y="109703"/>
                    </a:lnTo>
                    <a:cubicBezTo>
                      <a:pt x="177549" y="109703"/>
                      <a:pt x="181009" y="107362"/>
                      <a:pt x="182739" y="103393"/>
                    </a:cubicBezTo>
                    <a:cubicBezTo>
                      <a:pt x="184775" y="99628"/>
                      <a:pt x="184164" y="95354"/>
                      <a:pt x="181315" y="92097"/>
                    </a:cubicBezTo>
                    <a:cubicBezTo>
                      <a:pt x="163099" y="70218"/>
                      <a:pt x="149259" y="45082"/>
                      <a:pt x="140914" y="17911"/>
                    </a:cubicBezTo>
                    <a:cubicBezTo>
                      <a:pt x="137759" y="7225"/>
                      <a:pt x="128193" y="0"/>
                      <a:pt x="116999" y="0"/>
                    </a:cubicBezTo>
                    <a:lnTo>
                      <a:pt x="116999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" name="Полилиния: фигура 23">
                <a:extLst>
                  <a:ext uri="{FF2B5EF4-FFF2-40B4-BE49-F238E27FC236}">
                    <a16:creationId xmlns:a16="http://schemas.microsoft.com/office/drawing/2014/main" id="{7CA70AF1-FB6C-E62A-8706-8A1EBE200F50}"/>
                  </a:ext>
                </a:extLst>
              </p:cNvPr>
              <p:cNvSpPr/>
              <p:nvPr/>
            </p:nvSpPr>
            <p:spPr>
              <a:xfrm>
                <a:off x="1222504" y="1516756"/>
                <a:ext cx="219581" cy="109702"/>
              </a:xfrm>
              <a:custGeom>
                <a:avLst/>
                <a:gdLst>
                  <a:gd name="connsiteX0" fmla="*/ 188839 w 219581"/>
                  <a:gd name="connsiteY0" fmla="*/ 109703 h 109702"/>
                  <a:gd name="connsiteX1" fmla="*/ 210210 w 219581"/>
                  <a:gd name="connsiteY1" fmla="*/ 91792 h 109702"/>
                  <a:gd name="connsiteX2" fmla="*/ 219470 w 219581"/>
                  <a:gd name="connsiteY2" fmla="*/ 17911 h 109702"/>
                  <a:gd name="connsiteX3" fmla="*/ 202781 w 219581"/>
                  <a:gd name="connsiteY3" fmla="*/ 0 h 109702"/>
                  <a:gd name="connsiteX4" fmla="*/ 13498 w 219581"/>
                  <a:gd name="connsiteY4" fmla="*/ 0 h 109702"/>
                  <a:gd name="connsiteX5" fmla="*/ 2507 w 219581"/>
                  <a:gd name="connsiteY5" fmla="*/ 5801 h 109702"/>
                  <a:gd name="connsiteX6" fmla="*/ 777 w 219581"/>
                  <a:gd name="connsiteY6" fmla="*/ 17911 h 109702"/>
                  <a:gd name="connsiteX7" fmla="*/ 46368 w 219581"/>
                  <a:gd name="connsiteY7" fmla="*/ 91792 h 109702"/>
                  <a:gd name="connsiteX8" fmla="*/ 88499 w 219581"/>
                  <a:gd name="connsiteY8" fmla="*/ 109703 h 109702"/>
                  <a:gd name="connsiteX9" fmla="*/ 188839 w 219581"/>
                  <a:gd name="connsiteY9" fmla="*/ 109703 h 10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9581" h="109702">
                    <a:moveTo>
                      <a:pt x="188839" y="109703"/>
                    </a:moveTo>
                    <a:cubicBezTo>
                      <a:pt x="199524" y="109703"/>
                      <a:pt x="208988" y="101663"/>
                      <a:pt x="210210" y="91792"/>
                    </a:cubicBezTo>
                    <a:lnTo>
                      <a:pt x="219470" y="17911"/>
                    </a:lnTo>
                    <a:cubicBezTo>
                      <a:pt x="220590" y="8141"/>
                      <a:pt x="213161" y="0"/>
                      <a:pt x="202781" y="0"/>
                    </a:cubicBezTo>
                    <a:lnTo>
                      <a:pt x="13498" y="0"/>
                    </a:lnTo>
                    <a:cubicBezTo>
                      <a:pt x="8919" y="0"/>
                      <a:pt x="5153" y="2035"/>
                      <a:pt x="2507" y="5801"/>
                    </a:cubicBezTo>
                    <a:cubicBezTo>
                      <a:pt x="-138" y="9261"/>
                      <a:pt x="-647" y="13637"/>
                      <a:pt x="777" y="17911"/>
                    </a:cubicBezTo>
                    <a:cubicBezTo>
                      <a:pt x="10038" y="45896"/>
                      <a:pt x="25913" y="71032"/>
                      <a:pt x="46368" y="91792"/>
                    </a:cubicBezTo>
                    <a:cubicBezTo>
                      <a:pt x="57868" y="103597"/>
                      <a:pt x="72013" y="109703"/>
                      <a:pt x="88499" y="109703"/>
                    </a:cubicBezTo>
                    <a:lnTo>
                      <a:pt x="188839" y="109703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99949D69-DB14-8EA1-3C1B-490E2B54A2DF}"/>
                </a:ext>
              </a:extLst>
            </p:cNvPr>
            <p:cNvGrpSpPr/>
            <p:nvPr/>
          </p:nvGrpSpPr>
          <p:grpSpPr>
            <a:xfrm>
              <a:off x="1654405" y="1636699"/>
              <a:ext cx="2163341" cy="269596"/>
              <a:chOff x="1629832" y="1262446"/>
              <a:chExt cx="2456327" cy="306108"/>
            </a:xfrm>
            <a:grpFill/>
          </p:grpSpPr>
          <p:sp>
            <p:nvSpPr>
              <p:cNvPr id="5" name="Полилиния: фигура 4">
                <a:extLst>
                  <a:ext uri="{FF2B5EF4-FFF2-40B4-BE49-F238E27FC236}">
                    <a16:creationId xmlns:a16="http://schemas.microsoft.com/office/drawing/2014/main" id="{B8587902-1406-3450-F2E0-AAFD53BFC49E}"/>
                  </a:ext>
                </a:extLst>
              </p:cNvPr>
              <p:cNvSpPr/>
              <p:nvPr/>
            </p:nvSpPr>
            <p:spPr>
              <a:xfrm>
                <a:off x="3855329" y="1322487"/>
                <a:ext cx="230830" cy="246067"/>
              </a:xfrm>
              <a:custGeom>
                <a:avLst/>
                <a:gdLst>
                  <a:gd name="connsiteX0" fmla="*/ 186026 w 230830"/>
                  <a:gd name="connsiteY0" fmla="*/ 160687 h 246067"/>
                  <a:gd name="connsiteX1" fmla="*/ 123136 w 230830"/>
                  <a:gd name="connsiteY1" fmla="*/ 196712 h 246067"/>
                  <a:gd name="connsiteX2" fmla="*/ 49865 w 230830"/>
                  <a:gd name="connsiteY2" fmla="*/ 122525 h 246067"/>
                  <a:gd name="connsiteX3" fmla="*/ 123136 w 230830"/>
                  <a:gd name="connsiteY3" fmla="*/ 49560 h 246067"/>
                  <a:gd name="connsiteX4" fmla="*/ 186332 w 230830"/>
                  <a:gd name="connsiteY4" fmla="*/ 85076 h 246067"/>
                  <a:gd name="connsiteX5" fmla="*/ 192438 w 230830"/>
                  <a:gd name="connsiteY5" fmla="*/ 86806 h 246067"/>
                  <a:gd name="connsiteX6" fmla="*/ 228157 w 230830"/>
                  <a:gd name="connsiteY6" fmla="*/ 68386 h 246067"/>
                  <a:gd name="connsiteX7" fmla="*/ 230498 w 230830"/>
                  <a:gd name="connsiteY7" fmla="*/ 65537 h 246067"/>
                  <a:gd name="connsiteX8" fmla="*/ 230193 w 230830"/>
                  <a:gd name="connsiteY8" fmla="*/ 61771 h 246067"/>
                  <a:gd name="connsiteX9" fmla="*/ 123136 w 230830"/>
                  <a:gd name="connsiteY9" fmla="*/ 0 h 246067"/>
                  <a:gd name="connsiteX10" fmla="*/ 0 w 230830"/>
                  <a:gd name="connsiteY10" fmla="*/ 122627 h 246067"/>
                  <a:gd name="connsiteX11" fmla="*/ 123136 w 230830"/>
                  <a:gd name="connsiteY11" fmla="*/ 246068 h 246067"/>
                  <a:gd name="connsiteX12" fmla="*/ 230193 w 230830"/>
                  <a:gd name="connsiteY12" fmla="*/ 184602 h 246067"/>
                  <a:gd name="connsiteX13" fmla="*/ 230498 w 230830"/>
                  <a:gd name="connsiteY13" fmla="*/ 181142 h 246067"/>
                  <a:gd name="connsiteX14" fmla="*/ 228157 w 230830"/>
                  <a:gd name="connsiteY14" fmla="*/ 178292 h 246067"/>
                  <a:gd name="connsiteX15" fmla="*/ 192438 w 230830"/>
                  <a:gd name="connsiteY15" fmla="*/ 158957 h 246067"/>
                  <a:gd name="connsiteX16" fmla="*/ 186128 w 230830"/>
                  <a:gd name="connsiteY16" fmla="*/ 160687 h 246067"/>
                  <a:gd name="connsiteX17" fmla="*/ 186128 w 230830"/>
                  <a:gd name="connsiteY17" fmla="*/ 160687 h 246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0830" h="246067">
                    <a:moveTo>
                      <a:pt x="186026" y="160687"/>
                    </a:moveTo>
                    <a:cubicBezTo>
                      <a:pt x="173306" y="182363"/>
                      <a:pt x="150307" y="196712"/>
                      <a:pt x="123136" y="196712"/>
                    </a:cubicBezTo>
                    <a:cubicBezTo>
                      <a:pt x="83040" y="196712"/>
                      <a:pt x="49865" y="163536"/>
                      <a:pt x="49865" y="122525"/>
                    </a:cubicBezTo>
                    <a:cubicBezTo>
                      <a:pt x="49865" y="81514"/>
                      <a:pt x="83040" y="49560"/>
                      <a:pt x="123136" y="49560"/>
                    </a:cubicBezTo>
                    <a:cubicBezTo>
                      <a:pt x="150205" y="49560"/>
                      <a:pt x="173306" y="64010"/>
                      <a:pt x="186332" y="85076"/>
                    </a:cubicBezTo>
                    <a:cubicBezTo>
                      <a:pt x="187451" y="87416"/>
                      <a:pt x="190097" y="87925"/>
                      <a:pt x="192438" y="86806"/>
                    </a:cubicBezTo>
                    <a:lnTo>
                      <a:pt x="228157" y="68386"/>
                    </a:lnTo>
                    <a:cubicBezTo>
                      <a:pt x="229276" y="67470"/>
                      <a:pt x="230193" y="66656"/>
                      <a:pt x="230498" y="65537"/>
                    </a:cubicBezTo>
                    <a:cubicBezTo>
                      <a:pt x="231108" y="64112"/>
                      <a:pt x="230803" y="62891"/>
                      <a:pt x="230193" y="61771"/>
                    </a:cubicBezTo>
                    <a:cubicBezTo>
                      <a:pt x="209127" y="24831"/>
                      <a:pt x="169032" y="0"/>
                      <a:pt x="123136" y="0"/>
                    </a:cubicBezTo>
                    <a:cubicBezTo>
                      <a:pt x="55360" y="0"/>
                      <a:pt x="0" y="55360"/>
                      <a:pt x="0" y="122627"/>
                    </a:cubicBezTo>
                    <a:cubicBezTo>
                      <a:pt x="0" y="189893"/>
                      <a:pt x="55360" y="246068"/>
                      <a:pt x="123136" y="246068"/>
                    </a:cubicBezTo>
                    <a:cubicBezTo>
                      <a:pt x="169337" y="246068"/>
                      <a:pt x="209127" y="221542"/>
                      <a:pt x="230193" y="184602"/>
                    </a:cubicBezTo>
                    <a:cubicBezTo>
                      <a:pt x="230803" y="183482"/>
                      <a:pt x="231108" y="182261"/>
                      <a:pt x="230498" y="181142"/>
                    </a:cubicBezTo>
                    <a:cubicBezTo>
                      <a:pt x="230193" y="179717"/>
                      <a:pt x="229378" y="178801"/>
                      <a:pt x="228157" y="178292"/>
                    </a:cubicBezTo>
                    <a:lnTo>
                      <a:pt x="192438" y="158957"/>
                    </a:lnTo>
                    <a:cubicBezTo>
                      <a:pt x="190402" y="157838"/>
                      <a:pt x="187553" y="158652"/>
                      <a:pt x="186128" y="160687"/>
                    </a:cubicBezTo>
                    <a:lnTo>
                      <a:pt x="186128" y="160687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" name="Полилиния: фигура 5">
                <a:extLst>
                  <a:ext uri="{FF2B5EF4-FFF2-40B4-BE49-F238E27FC236}">
                    <a16:creationId xmlns:a16="http://schemas.microsoft.com/office/drawing/2014/main" id="{268BED22-6C94-1829-021F-B4A81DB5D579}"/>
                  </a:ext>
                </a:extLst>
              </p:cNvPr>
              <p:cNvSpPr/>
              <p:nvPr/>
            </p:nvSpPr>
            <p:spPr>
              <a:xfrm>
                <a:off x="3554309" y="1330221"/>
                <a:ext cx="270898" cy="230803"/>
              </a:xfrm>
              <a:custGeom>
                <a:avLst/>
                <a:gdLst>
                  <a:gd name="connsiteX0" fmla="*/ 4681 w 270898"/>
                  <a:gd name="connsiteY0" fmla="*/ 230803 h 230803"/>
                  <a:gd name="connsiteX1" fmla="*/ 45082 w 270898"/>
                  <a:gd name="connsiteY1" fmla="*/ 230803 h 230803"/>
                  <a:gd name="connsiteX2" fmla="*/ 49967 w 270898"/>
                  <a:gd name="connsiteY2" fmla="*/ 225918 h 230803"/>
                  <a:gd name="connsiteX3" fmla="*/ 49967 w 270898"/>
                  <a:gd name="connsiteY3" fmla="*/ 85686 h 230803"/>
                  <a:gd name="connsiteX4" fmla="*/ 113163 w 270898"/>
                  <a:gd name="connsiteY4" fmla="*/ 230803 h 230803"/>
                  <a:gd name="connsiteX5" fmla="*/ 157837 w 270898"/>
                  <a:gd name="connsiteY5" fmla="*/ 230803 h 230803"/>
                  <a:gd name="connsiteX6" fmla="*/ 221033 w 270898"/>
                  <a:gd name="connsiteY6" fmla="*/ 84261 h 230803"/>
                  <a:gd name="connsiteX7" fmla="*/ 221033 w 270898"/>
                  <a:gd name="connsiteY7" fmla="*/ 225918 h 230803"/>
                  <a:gd name="connsiteX8" fmla="*/ 225613 w 270898"/>
                  <a:gd name="connsiteY8" fmla="*/ 230803 h 230803"/>
                  <a:gd name="connsiteX9" fmla="*/ 266014 w 270898"/>
                  <a:gd name="connsiteY9" fmla="*/ 230803 h 230803"/>
                  <a:gd name="connsiteX10" fmla="*/ 270898 w 270898"/>
                  <a:gd name="connsiteY10" fmla="*/ 225918 h 230803"/>
                  <a:gd name="connsiteX11" fmla="*/ 270898 w 270898"/>
                  <a:gd name="connsiteY11" fmla="*/ 4579 h 230803"/>
                  <a:gd name="connsiteX12" fmla="*/ 266014 w 270898"/>
                  <a:gd name="connsiteY12" fmla="*/ 0 h 230803"/>
                  <a:gd name="connsiteX13" fmla="*/ 212892 w 270898"/>
                  <a:gd name="connsiteY13" fmla="*/ 0 h 230803"/>
                  <a:gd name="connsiteX14" fmla="*/ 205667 w 270898"/>
                  <a:gd name="connsiteY14" fmla="*/ 4579 h 230803"/>
                  <a:gd name="connsiteX15" fmla="*/ 135246 w 270898"/>
                  <a:gd name="connsiteY15" fmla="*/ 163231 h 230803"/>
                  <a:gd name="connsiteX16" fmla="*/ 65435 w 270898"/>
                  <a:gd name="connsiteY16" fmla="*/ 4579 h 230803"/>
                  <a:gd name="connsiteX17" fmla="*/ 58210 w 270898"/>
                  <a:gd name="connsiteY17" fmla="*/ 0 h 230803"/>
                  <a:gd name="connsiteX18" fmla="*/ 4579 w 270898"/>
                  <a:gd name="connsiteY18" fmla="*/ 0 h 230803"/>
                  <a:gd name="connsiteX19" fmla="*/ 0 w 270898"/>
                  <a:gd name="connsiteY19" fmla="*/ 4579 h 230803"/>
                  <a:gd name="connsiteX20" fmla="*/ 0 w 270898"/>
                  <a:gd name="connsiteY20" fmla="*/ 225817 h 230803"/>
                  <a:gd name="connsiteX21" fmla="*/ 4579 w 270898"/>
                  <a:gd name="connsiteY21" fmla="*/ 230701 h 230803"/>
                  <a:gd name="connsiteX22" fmla="*/ 4579 w 270898"/>
                  <a:gd name="connsiteY22" fmla="*/ 230701 h 230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70898" h="230803">
                    <a:moveTo>
                      <a:pt x="4681" y="230803"/>
                    </a:moveTo>
                    <a:lnTo>
                      <a:pt x="45082" y="230803"/>
                    </a:lnTo>
                    <a:cubicBezTo>
                      <a:pt x="47728" y="230803"/>
                      <a:pt x="49967" y="228462"/>
                      <a:pt x="49967" y="225918"/>
                    </a:cubicBezTo>
                    <a:lnTo>
                      <a:pt x="49967" y="85686"/>
                    </a:lnTo>
                    <a:lnTo>
                      <a:pt x="113163" y="230803"/>
                    </a:lnTo>
                    <a:lnTo>
                      <a:pt x="157837" y="230803"/>
                    </a:lnTo>
                    <a:lnTo>
                      <a:pt x="221033" y="84261"/>
                    </a:lnTo>
                    <a:lnTo>
                      <a:pt x="221033" y="225918"/>
                    </a:lnTo>
                    <a:cubicBezTo>
                      <a:pt x="221033" y="228564"/>
                      <a:pt x="223069" y="230803"/>
                      <a:pt x="225613" y="230803"/>
                    </a:cubicBezTo>
                    <a:lnTo>
                      <a:pt x="266014" y="230803"/>
                    </a:lnTo>
                    <a:cubicBezTo>
                      <a:pt x="268863" y="230803"/>
                      <a:pt x="270898" y="228462"/>
                      <a:pt x="270898" y="225918"/>
                    </a:cubicBezTo>
                    <a:lnTo>
                      <a:pt x="270898" y="4579"/>
                    </a:lnTo>
                    <a:cubicBezTo>
                      <a:pt x="270898" y="1934"/>
                      <a:pt x="268863" y="0"/>
                      <a:pt x="266014" y="0"/>
                    </a:cubicBezTo>
                    <a:lnTo>
                      <a:pt x="212892" y="0"/>
                    </a:lnTo>
                    <a:cubicBezTo>
                      <a:pt x="209737" y="0"/>
                      <a:pt x="206786" y="1730"/>
                      <a:pt x="205667" y="4579"/>
                    </a:cubicBezTo>
                    <a:lnTo>
                      <a:pt x="135246" y="163231"/>
                    </a:lnTo>
                    <a:lnTo>
                      <a:pt x="65435" y="4579"/>
                    </a:lnTo>
                    <a:cubicBezTo>
                      <a:pt x="64316" y="1730"/>
                      <a:pt x="61364" y="0"/>
                      <a:pt x="58210" y="0"/>
                    </a:cubicBezTo>
                    <a:lnTo>
                      <a:pt x="4579" y="0"/>
                    </a:lnTo>
                    <a:cubicBezTo>
                      <a:pt x="1934" y="0"/>
                      <a:pt x="0" y="2035"/>
                      <a:pt x="0" y="4579"/>
                    </a:cubicBezTo>
                    <a:lnTo>
                      <a:pt x="0" y="225817"/>
                    </a:lnTo>
                    <a:cubicBezTo>
                      <a:pt x="0" y="228462"/>
                      <a:pt x="2035" y="230701"/>
                      <a:pt x="4579" y="230701"/>
                    </a:cubicBezTo>
                    <a:lnTo>
                      <a:pt x="4579" y="230701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" name="Полилиния: фигура 6">
                <a:extLst>
                  <a:ext uri="{FF2B5EF4-FFF2-40B4-BE49-F238E27FC236}">
                    <a16:creationId xmlns:a16="http://schemas.microsoft.com/office/drawing/2014/main" id="{00F6D05B-7CCE-12D1-8205-8E02E345F490}"/>
                  </a:ext>
                </a:extLst>
              </p:cNvPr>
              <p:cNvSpPr/>
              <p:nvPr/>
            </p:nvSpPr>
            <p:spPr>
              <a:xfrm>
                <a:off x="3333174" y="1330425"/>
                <a:ext cx="185110" cy="230701"/>
              </a:xfrm>
              <a:custGeom>
                <a:avLst/>
                <a:gdLst>
                  <a:gd name="connsiteX0" fmla="*/ 4885 w 185110"/>
                  <a:gd name="connsiteY0" fmla="*/ 230600 h 230701"/>
                  <a:gd name="connsiteX1" fmla="*/ 180531 w 185110"/>
                  <a:gd name="connsiteY1" fmla="*/ 230600 h 230701"/>
                  <a:gd name="connsiteX2" fmla="*/ 185110 w 185110"/>
                  <a:gd name="connsiteY2" fmla="*/ 225715 h 230701"/>
                  <a:gd name="connsiteX3" fmla="*/ 185110 w 185110"/>
                  <a:gd name="connsiteY3" fmla="*/ 185925 h 230701"/>
                  <a:gd name="connsiteX4" fmla="*/ 180531 w 185110"/>
                  <a:gd name="connsiteY4" fmla="*/ 181345 h 230701"/>
                  <a:gd name="connsiteX5" fmla="*/ 49865 w 185110"/>
                  <a:gd name="connsiteY5" fmla="*/ 181345 h 230701"/>
                  <a:gd name="connsiteX6" fmla="*/ 49865 w 185110"/>
                  <a:gd name="connsiteY6" fmla="*/ 138909 h 230701"/>
                  <a:gd name="connsiteX7" fmla="*/ 142471 w 185110"/>
                  <a:gd name="connsiteY7" fmla="*/ 138909 h 230701"/>
                  <a:gd name="connsiteX8" fmla="*/ 147050 w 185110"/>
                  <a:gd name="connsiteY8" fmla="*/ 134025 h 230701"/>
                  <a:gd name="connsiteX9" fmla="*/ 147050 w 185110"/>
                  <a:gd name="connsiteY9" fmla="*/ 94743 h 230701"/>
                  <a:gd name="connsiteX10" fmla="*/ 142471 w 185110"/>
                  <a:gd name="connsiteY10" fmla="*/ 90164 h 230701"/>
                  <a:gd name="connsiteX11" fmla="*/ 49865 w 185110"/>
                  <a:gd name="connsiteY11" fmla="*/ 90164 h 230701"/>
                  <a:gd name="connsiteX12" fmla="*/ 49865 w 185110"/>
                  <a:gd name="connsiteY12" fmla="*/ 48644 h 230701"/>
                  <a:gd name="connsiteX13" fmla="*/ 180531 w 185110"/>
                  <a:gd name="connsiteY13" fmla="*/ 48644 h 230701"/>
                  <a:gd name="connsiteX14" fmla="*/ 185110 w 185110"/>
                  <a:gd name="connsiteY14" fmla="*/ 44064 h 230701"/>
                  <a:gd name="connsiteX15" fmla="*/ 185110 w 185110"/>
                  <a:gd name="connsiteY15" fmla="*/ 4579 h 230701"/>
                  <a:gd name="connsiteX16" fmla="*/ 180531 w 185110"/>
                  <a:gd name="connsiteY16" fmla="*/ 0 h 230701"/>
                  <a:gd name="connsiteX17" fmla="*/ 4885 w 185110"/>
                  <a:gd name="connsiteY17" fmla="*/ 0 h 230701"/>
                  <a:gd name="connsiteX18" fmla="*/ 0 w 185110"/>
                  <a:gd name="connsiteY18" fmla="*/ 4579 h 230701"/>
                  <a:gd name="connsiteX19" fmla="*/ 0 w 185110"/>
                  <a:gd name="connsiteY19" fmla="*/ 225817 h 230701"/>
                  <a:gd name="connsiteX20" fmla="*/ 4885 w 185110"/>
                  <a:gd name="connsiteY20" fmla="*/ 230701 h 230701"/>
                  <a:gd name="connsiteX21" fmla="*/ 4885 w 185110"/>
                  <a:gd name="connsiteY21" fmla="*/ 230701 h 230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85110" h="230701">
                    <a:moveTo>
                      <a:pt x="4885" y="230600"/>
                    </a:moveTo>
                    <a:lnTo>
                      <a:pt x="180531" y="230600"/>
                    </a:lnTo>
                    <a:cubicBezTo>
                      <a:pt x="183177" y="230600"/>
                      <a:pt x="185110" y="228259"/>
                      <a:pt x="185110" y="225715"/>
                    </a:cubicBezTo>
                    <a:lnTo>
                      <a:pt x="185110" y="185925"/>
                    </a:lnTo>
                    <a:cubicBezTo>
                      <a:pt x="185110" y="183279"/>
                      <a:pt x="183075" y="181345"/>
                      <a:pt x="180531" y="181345"/>
                    </a:cubicBezTo>
                    <a:lnTo>
                      <a:pt x="49865" y="181345"/>
                    </a:lnTo>
                    <a:lnTo>
                      <a:pt x="49865" y="138909"/>
                    </a:lnTo>
                    <a:lnTo>
                      <a:pt x="142471" y="138909"/>
                    </a:lnTo>
                    <a:cubicBezTo>
                      <a:pt x="145117" y="138909"/>
                      <a:pt x="147050" y="136569"/>
                      <a:pt x="147050" y="134025"/>
                    </a:cubicBezTo>
                    <a:lnTo>
                      <a:pt x="147050" y="94743"/>
                    </a:lnTo>
                    <a:cubicBezTo>
                      <a:pt x="147050" y="92097"/>
                      <a:pt x="145015" y="90164"/>
                      <a:pt x="142471" y="90164"/>
                    </a:cubicBezTo>
                    <a:lnTo>
                      <a:pt x="49865" y="90164"/>
                    </a:lnTo>
                    <a:lnTo>
                      <a:pt x="49865" y="48644"/>
                    </a:lnTo>
                    <a:lnTo>
                      <a:pt x="180531" y="48644"/>
                    </a:lnTo>
                    <a:cubicBezTo>
                      <a:pt x="183177" y="48644"/>
                      <a:pt x="185110" y="46608"/>
                      <a:pt x="185110" y="44064"/>
                    </a:cubicBezTo>
                    <a:lnTo>
                      <a:pt x="185110" y="4579"/>
                    </a:lnTo>
                    <a:cubicBezTo>
                      <a:pt x="185110" y="1934"/>
                      <a:pt x="183075" y="0"/>
                      <a:pt x="180531" y="0"/>
                    </a:cubicBezTo>
                    <a:lnTo>
                      <a:pt x="4885" y="0"/>
                    </a:lnTo>
                    <a:cubicBezTo>
                      <a:pt x="2239" y="0"/>
                      <a:pt x="0" y="2035"/>
                      <a:pt x="0" y="4579"/>
                    </a:cubicBezTo>
                    <a:lnTo>
                      <a:pt x="0" y="225817"/>
                    </a:lnTo>
                    <a:cubicBezTo>
                      <a:pt x="0" y="228462"/>
                      <a:pt x="2341" y="230701"/>
                      <a:pt x="4885" y="230701"/>
                    </a:cubicBezTo>
                    <a:lnTo>
                      <a:pt x="4885" y="230701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" name="Полилиния: фигура 7">
                <a:extLst>
                  <a:ext uri="{FF2B5EF4-FFF2-40B4-BE49-F238E27FC236}">
                    <a16:creationId xmlns:a16="http://schemas.microsoft.com/office/drawing/2014/main" id="{F10FCB14-600A-9B65-60C2-6278DB5F7B06}"/>
                  </a:ext>
                </a:extLst>
              </p:cNvPr>
              <p:cNvSpPr/>
              <p:nvPr/>
            </p:nvSpPr>
            <p:spPr>
              <a:xfrm>
                <a:off x="3092907" y="1330323"/>
                <a:ext cx="210246" cy="230701"/>
              </a:xfrm>
              <a:custGeom>
                <a:avLst/>
                <a:gdLst>
                  <a:gd name="connsiteX0" fmla="*/ 85381 w 210246"/>
                  <a:gd name="connsiteY0" fmla="*/ 230701 h 230701"/>
                  <a:gd name="connsiteX1" fmla="*/ 125476 w 210246"/>
                  <a:gd name="connsiteY1" fmla="*/ 230701 h 230701"/>
                  <a:gd name="connsiteX2" fmla="*/ 130056 w 210246"/>
                  <a:gd name="connsiteY2" fmla="*/ 225817 h 230701"/>
                  <a:gd name="connsiteX3" fmla="*/ 130056 w 210246"/>
                  <a:gd name="connsiteY3" fmla="*/ 48949 h 230701"/>
                  <a:gd name="connsiteX4" fmla="*/ 205667 w 210246"/>
                  <a:gd name="connsiteY4" fmla="*/ 48949 h 230701"/>
                  <a:gd name="connsiteX5" fmla="*/ 210246 w 210246"/>
                  <a:gd name="connsiteY5" fmla="*/ 44370 h 230701"/>
                  <a:gd name="connsiteX6" fmla="*/ 210246 w 210246"/>
                  <a:gd name="connsiteY6" fmla="*/ 4579 h 230701"/>
                  <a:gd name="connsiteX7" fmla="*/ 205667 w 210246"/>
                  <a:gd name="connsiteY7" fmla="*/ 0 h 230701"/>
                  <a:gd name="connsiteX8" fmla="*/ 4579 w 210246"/>
                  <a:gd name="connsiteY8" fmla="*/ 0 h 230701"/>
                  <a:gd name="connsiteX9" fmla="*/ 0 w 210246"/>
                  <a:gd name="connsiteY9" fmla="*/ 4579 h 230701"/>
                  <a:gd name="connsiteX10" fmla="*/ 0 w 210246"/>
                  <a:gd name="connsiteY10" fmla="*/ 44370 h 230701"/>
                  <a:gd name="connsiteX11" fmla="*/ 4579 w 210246"/>
                  <a:gd name="connsiteY11" fmla="*/ 48949 h 230701"/>
                  <a:gd name="connsiteX12" fmla="*/ 80700 w 210246"/>
                  <a:gd name="connsiteY12" fmla="*/ 48949 h 230701"/>
                  <a:gd name="connsiteX13" fmla="*/ 80700 w 210246"/>
                  <a:gd name="connsiteY13" fmla="*/ 225817 h 230701"/>
                  <a:gd name="connsiteX14" fmla="*/ 85279 w 210246"/>
                  <a:gd name="connsiteY14" fmla="*/ 230701 h 230701"/>
                  <a:gd name="connsiteX15" fmla="*/ 85279 w 210246"/>
                  <a:gd name="connsiteY15" fmla="*/ 230701 h 230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10246" h="230701">
                    <a:moveTo>
                      <a:pt x="85381" y="230701"/>
                    </a:moveTo>
                    <a:lnTo>
                      <a:pt x="125476" y="230701"/>
                    </a:lnTo>
                    <a:cubicBezTo>
                      <a:pt x="128122" y="230701"/>
                      <a:pt x="130056" y="228361"/>
                      <a:pt x="130056" y="225817"/>
                    </a:cubicBezTo>
                    <a:lnTo>
                      <a:pt x="130056" y="48949"/>
                    </a:lnTo>
                    <a:lnTo>
                      <a:pt x="205667" y="48949"/>
                    </a:lnTo>
                    <a:cubicBezTo>
                      <a:pt x="208313" y="48949"/>
                      <a:pt x="210246" y="46914"/>
                      <a:pt x="210246" y="44370"/>
                    </a:cubicBezTo>
                    <a:lnTo>
                      <a:pt x="210246" y="4579"/>
                    </a:lnTo>
                    <a:cubicBezTo>
                      <a:pt x="210246" y="1934"/>
                      <a:pt x="208211" y="0"/>
                      <a:pt x="205667" y="0"/>
                    </a:cubicBezTo>
                    <a:lnTo>
                      <a:pt x="4579" y="0"/>
                    </a:lnTo>
                    <a:cubicBezTo>
                      <a:pt x="1934" y="0"/>
                      <a:pt x="0" y="2035"/>
                      <a:pt x="0" y="4579"/>
                    </a:cubicBezTo>
                    <a:lnTo>
                      <a:pt x="0" y="44370"/>
                    </a:lnTo>
                    <a:cubicBezTo>
                      <a:pt x="0" y="47015"/>
                      <a:pt x="2035" y="48949"/>
                      <a:pt x="4579" y="48949"/>
                    </a:cubicBezTo>
                    <a:lnTo>
                      <a:pt x="80700" y="48949"/>
                    </a:lnTo>
                    <a:lnTo>
                      <a:pt x="80700" y="225817"/>
                    </a:lnTo>
                    <a:cubicBezTo>
                      <a:pt x="80700" y="228462"/>
                      <a:pt x="82735" y="230701"/>
                      <a:pt x="85279" y="230701"/>
                    </a:cubicBezTo>
                    <a:lnTo>
                      <a:pt x="85279" y="230701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" name="Полилиния: фигура 8">
                <a:extLst>
                  <a:ext uri="{FF2B5EF4-FFF2-40B4-BE49-F238E27FC236}">
                    <a16:creationId xmlns:a16="http://schemas.microsoft.com/office/drawing/2014/main" id="{222C36E9-A8E6-7AD4-5D9F-BD47D6EEF1F4}"/>
                  </a:ext>
                </a:extLst>
              </p:cNvPr>
              <p:cNvSpPr/>
              <p:nvPr/>
            </p:nvSpPr>
            <p:spPr>
              <a:xfrm>
                <a:off x="2844804" y="1322487"/>
                <a:ext cx="230830" cy="246067"/>
              </a:xfrm>
              <a:custGeom>
                <a:avLst/>
                <a:gdLst>
                  <a:gd name="connsiteX0" fmla="*/ 186026 w 230830"/>
                  <a:gd name="connsiteY0" fmla="*/ 160687 h 246067"/>
                  <a:gd name="connsiteX1" fmla="*/ 123136 w 230830"/>
                  <a:gd name="connsiteY1" fmla="*/ 196712 h 246067"/>
                  <a:gd name="connsiteX2" fmla="*/ 49865 w 230830"/>
                  <a:gd name="connsiteY2" fmla="*/ 122525 h 246067"/>
                  <a:gd name="connsiteX3" fmla="*/ 123136 w 230830"/>
                  <a:gd name="connsiteY3" fmla="*/ 49560 h 246067"/>
                  <a:gd name="connsiteX4" fmla="*/ 186332 w 230830"/>
                  <a:gd name="connsiteY4" fmla="*/ 85076 h 246067"/>
                  <a:gd name="connsiteX5" fmla="*/ 192438 w 230830"/>
                  <a:gd name="connsiteY5" fmla="*/ 86806 h 246067"/>
                  <a:gd name="connsiteX6" fmla="*/ 228157 w 230830"/>
                  <a:gd name="connsiteY6" fmla="*/ 68386 h 246067"/>
                  <a:gd name="connsiteX7" fmla="*/ 230497 w 230830"/>
                  <a:gd name="connsiteY7" fmla="*/ 65537 h 246067"/>
                  <a:gd name="connsiteX8" fmla="*/ 230192 w 230830"/>
                  <a:gd name="connsiteY8" fmla="*/ 61771 h 246067"/>
                  <a:gd name="connsiteX9" fmla="*/ 123136 w 230830"/>
                  <a:gd name="connsiteY9" fmla="*/ 0 h 246067"/>
                  <a:gd name="connsiteX10" fmla="*/ 0 w 230830"/>
                  <a:gd name="connsiteY10" fmla="*/ 122627 h 246067"/>
                  <a:gd name="connsiteX11" fmla="*/ 123136 w 230830"/>
                  <a:gd name="connsiteY11" fmla="*/ 246068 h 246067"/>
                  <a:gd name="connsiteX12" fmla="*/ 230192 w 230830"/>
                  <a:gd name="connsiteY12" fmla="*/ 184602 h 246067"/>
                  <a:gd name="connsiteX13" fmla="*/ 230497 w 230830"/>
                  <a:gd name="connsiteY13" fmla="*/ 181142 h 246067"/>
                  <a:gd name="connsiteX14" fmla="*/ 228157 w 230830"/>
                  <a:gd name="connsiteY14" fmla="*/ 178292 h 246067"/>
                  <a:gd name="connsiteX15" fmla="*/ 192438 w 230830"/>
                  <a:gd name="connsiteY15" fmla="*/ 158957 h 246067"/>
                  <a:gd name="connsiteX16" fmla="*/ 186128 w 230830"/>
                  <a:gd name="connsiteY16" fmla="*/ 160687 h 246067"/>
                  <a:gd name="connsiteX17" fmla="*/ 186128 w 230830"/>
                  <a:gd name="connsiteY17" fmla="*/ 160687 h 246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0830" h="246067">
                    <a:moveTo>
                      <a:pt x="186026" y="160687"/>
                    </a:moveTo>
                    <a:cubicBezTo>
                      <a:pt x="173306" y="182363"/>
                      <a:pt x="150307" y="196712"/>
                      <a:pt x="123136" y="196712"/>
                    </a:cubicBezTo>
                    <a:cubicBezTo>
                      <a:pt x="83040" y="196712"/>
                      <a:pt x="49865" y="163536"/>
                      <a:pt x="49865" y="122525"/>
                    </a:cubicBezTo>
                    <a:cubicBezTo>
                      <a:pt x="49865" y="81514"/>
                      <a:pt x="83040" y="49560"/>
                      <a:pt x="123136" y="49560"/>
                    </a:cubicBezTo>
                    <a:cubicBezTo>
                      <a:pt x="150205" y="49560"/>
                      <a:pt x="173306" y="64010"/>
                      <a:pt x="186332" y="85076"/>
                    </a:cubicBezTo>
                    <a:cubicBezTo>
                      <a:pt x="187451" y="87416"/>
                      <a:pt x="190097" y="87925"/>
                      <a:pt x="192438" y="86806"/>
                    </a:cubicBezTo>
                    <a:lnTo>
                      <a:pt x="228157" y="68386"/>
                    </a:lnTo>
                    <a:cubicBezTo>
                      <a:pt x="229276" y="67470"/>
                      <a:pt x="230192" y="66656"/>
                      <a:pt x="230497" y="65537"/>
                    </a:cubicBezTo>
                    <a:cubicBezTo>
                      <a:pt x="231108" y="64112"/>
                      <a:pt x="230803" y="62891"/>
                      <a:pt x="230192" y="61771"/>
                    </a:cubicBezTo>
                    <a:cubicBezTo>
                      <a:pt x="209127" y="24831"/>
                      <a:pt x="169032" y="0"/>
                      <a:pt x="123136" y="0"/>
                    </a:cubicBezTo>
                    <a:cubicBezTo>
                      <a:pt x="55360" y="0"/>
                      <a:pt x="0" y="55360"/>
                      <a:pt x="0" y="122627"/>
                    </a:cubicBezTo>
                    <a:cubicBezTo>
                      <a:pt x="0" y="189893"/>
                      <a:pt x="55360" y="246068"/>
                      <a:pt x="123136" y="246068"/>
                    </a:cubicBezTo>
                    <a:cubicBezTo>
                      <a:pt x="169337" y="246068"/>
                      <a:pt x="209127" y="221542"/>
                      <a:pt x="230192" y="184602"/>
                    </a:cubicBezTo>
                    <a:cubicBezTo>
                      <a:pt x="230803" y="183482"/>
                      <a:pt x="231108" y="182261"/>
                      <a:pt x="230497" y="181142"/>
                    </a:cubicBezTo>
                    <a:cubicBezTo>
                      <a:pt x="230192" y="179717"/>
                      <a:pt x="229378" y="178801"/>
                      <a:pt x="228157" y="178292"/>
                    </a:cubicBezTo>
                    <a:lnTo>
                      <a:pt x="192438" y="158957"/>
                    </a:lnTo>
                    <a:cubicBezTo>
                      <a:pt x="190402" y="157838"/>
                      <a:pt x="187553" y="158652"/>
                      <a:pt x="186128" y="160687"/>
                    </a:cubicBezTo>
                    <a:lnTo>
                      <a:pt x="186128" y="160687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" name="Полилиния: фигура 9">
                <a:extLst>
                  <a:ext uri="{FF2B5EF4-FFF2-40B4-BE49-F238E27FC236}">
                    <a16:creationId xmlns:a16="http://schemas.microsoft.com/office/drawing/2014/main" id="{500B799C-E293-0A6F-0655-F9EFCF1B60AA}"/>
                  </a:ext>
                </a:extLst>
              </p:cNvPr>
              <p:cNvSpPr/>
              <p:nvPr/>
            </p:nvSpPr>
            <p:spPr>
              <a:xfrm>
                <a:off x="2599652" y="1330221"/>
                <a:ext cx="215131" cy="230803"/>
              </a:xfrm>
              <a:custGeom>
                <a:avLst/>
                <a:gdLst>
                  <a:gd name="connsiteX0" fmla="*/ 4579 w 215131"/>
                  <a:gd name="connsiteY0" fmla="*/ 230803 h 230803"/>
                  <a:gd name="connsiteX1" fmla="*/ 47829 w 215131"/>
                  <a:gd name="connsiteY1" fmla="*/ 230803 h 230803"/>
                  <a:gd name="connsiteX2" fmla="*/ 56785 w 215131"/>
                  <a:gd name="connsiteY2" fmla="*/ 225918 h 230803"/>
                  <a:gd name="connsiteX3" fmla="*/ 165266 w 215131"/>
                  <a:gd name="connsiteY3" fmla="*/ 73881 h 230803"/>
                  <a:gd name="connsiteX4" fmla="*/ 165266 w 215131"/>
                  <a:gd name="connsiteY4" fmla="*/ 225918 h 230803"/>
                  <a:gd name="connsiteX5" fmla="*/ 169846 w 215131"/>
                  <a:gd name="connsiteY5" fmla="*/ 230803 h 230803"/>
                  <a:gd name="connsiteX6" fmla="*/ 210552 w 215131"/>
                  <a:gd name="connsiteY6" fmla="*/ 230803 h 230803"/>
                  <a:gd name="connsiteX7" fmla="*/ 215131 w 215131"/>
                  <a:gd name="connsiteY7" fmla="*/ 225918 h 230803"/>
                  <a:gd name="connsiteX8" fmla="*/ 215131 w 215131"/>
                  <a:gd name="connsiteY8" fmla="*/ 4579 h 230803"/>
                  <a:gd name="connsiteX9" fmla="*/ 210552 w 215131"/>
                  <a:gd name="connsiteY9" fmla="*/ 0 h 230803"/>
                  <a:gd name="connsiteX10" fmla="*/ 167607 w 215131"/>
                  <a:gd name="connsiteY10" fmla="*/ 0 h 230803"/>
                  <a:gd name="connsiteX11" fmla="*/ 158651 w 215131"/>
                  <a:gd name="connsiteY11" fmla="*/ 4579 h 230803"/>
                  <a:gd name="connsiteX12" fmla="*/ 49865 w 215131"/>
                  <a:gd name="connsiteY12" fmla="*/ 156616 h 230803"/>
                  <a:gd name="connsiteX13" fmla="*/ 49865 w 215131"/>
                  <a:gd name="connsiteY13" fmla="*/ 4579 h 230803"/>
                  <a:gd name="connsiteX14" fmla="*/ 45285 w 215131"/>
                  <a:gd name="connsiteY14" fmla="*/ 0 h 230803"/>
                  <a:gd name="connsiteX15" fmla="*/ 4579 w 215131"/>
                  <a:gd name="connsiteY15" fmla="*/ 0 h 230803"/>
                  <a:gd name="connsiteX16" fmla="*/ 0 w 215131"/>
                  <a:gd name="connsiteY16" fmla="*/ 4579 h 230803"/>
                  <a:gd name="connsiteX17" fmla="*/ 0 w 215131"/>
                  <a:gd name="connsiteY17" fmla="*/ 225817 h 230803"/>
                  <a:gd name="connsiteX18" fmla="*/ 4579 w 215131"/>
                  <a:gd name="connsiteY18" fmla="*/ 230701 h 230803"/>
                  <a:gd name="connsiteX19" fmla="*/ 4579 w 215131"/>
                  <a:gd name="connsiteY19" fmla="*/ 230701 h 230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15131" h="230803">
                    <a:moveTo>
                      <a:pt x="4579" y="230803"/>
                    </a:moveTo>
                    <a:lnTo>
                      <a:pt x="47829" y="230803"/>
                    </a:lnTo>
                    <a:cubicBezTo>
                      <a:pt x="51289" y="230803"/>
                      <a:pt x="54444" y="229073"/>
                      <a:pt x="56785" y="225918"/>
                    </a:cubicBezTo>
                    <a:lnTo>
                      <a:pt x="165266" y="73881"/>
                    </a:lnTo>
                    <a:lnTo>
                      <a:pt x="165266" y="225918"/>
                    </a:lnTo>
                    <a:cubicBezTo>
                      <a:pt x="165266" y="228564"/>
                      <a:pt x="167302" y="230803"/>
                      <a:pt x="169846" y="230803"/>
                    </a:cubicBezTo>
                    <a:lnTo>
                      <a:pt x="210552" y="230803"/>
                    </a:lnTo>
                    <a:cubicBezTo>
                      <a:pt x="213197" y="230803"/>
                      <a:pt x="215131" y="228462"/>
                      <a:pt x="215131" y="225918"/>
                    </a:cubicBezTo>
                    <a:lnTo>
                      <a:pt x="215131" y="4579"/>
                    </a:lnTo>
                    <a:cubicBezTo>
                      <a:pt x="215131" y="1934"/>
                      <a:pt x="213096" y="0"/>
                      <a:pt x="210552" y="0"/>
                    </a:cubicBezTo>
                    <a:lnTo>
                      <a:pt x="167607" y="0"/>
                    </a:lnTo>
                    <a:cubicBezTo>
                      <a:pt x="164147" y="0"/>
                      <a:pt x="160992" y="1425"/>
                      <a:pt x="158651" y="4579"/>
                    </a:cubicBezTo>
                    <a:lnTo>
                      <a:pt x="49865" y="156616"/>
                    </a:lnTo>
                    <a:lnTo>
                      <a:pt x="49865" y="4579"/>
                    </a:lnTo>
                    <a:cubicBezTo>
                      <a:pt x="49865" y="1934"/>
                      <a:pt x="47829" y="0"/>
                      <a:pt x="45285" y="0"/>
                    </a:cubicBezTo>
                    <a:lnTo>
                      <a:pt x="4579" y="0"/>
                    </a:lnTo>
                    <a:cubicBezTo>
                      <a:pt x="1934" y="0"/>
                      <a:pt x="0" y="2035"/>
                      <a:pt x="0" y="4579"/>
                    </a:cubicBezTo>
                    <a:lnTo>
                      <a:pt x="0" y="225817"/>
                    </a:lnTo>
                    <a:cubicBezTo>
                      <a:pt x="0" y="228462"/>
                      <a:pt x="2035" y="230701"/>
                      <a:pt x="4579" y="230701"/>
                    </a:cubicBezTo>
                    <a:lnTo>
                      <a:pt x="4579" y="230701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" name="Полилиния: фигура 12">
                <a:extLst>
                  <a:ext uri="{FF2B5EF4-FFF2-40B4-BE49-F238E27FC236}">
                    <a16:creationId xmlns:a16="http://schemas.microsoft.com/office/drawing/2014/main" id="{8C3B6C80-EE2A-CFA1-33CF-9AA2D992EFE2}"/>
                  </a:ext>
                </a:extLst>
              </p:cNvPr>
              <p:cNvSpPr/>
              <p:nvPr/>
            </p:nvSpPr>
            <p:spPr>
              <a:xfrm>
                <a:off x="2339439" y="1322487"/>
                <a:ext cx="230617" cy="246067"/>
              </a:xfrm>
              <a:custGeom>
                <a:avLst/>
                <a:gdLst>
                  <a:gd name="connsiteX0" fmla="*/ 186026 w 230617"/>
                  <a:gd name="connsiteY0" fmla="*/ 160687 h 246067"/>
                  <a:gd name="connsiteX1" fmla="*/ 123136 w 230617"/>
                  <a:gd name="connsiteY1" fmla="*/ 196712 h 246067"/>
                  <a:gd name="connsiteX2" fmla="*/ 49865 w 230617"/>
                  <a:gd name="connsiteY2" fmla="*/ 122525 h 246067"/>
                  <a:gd name="connsiteX3" fmla="*/ 123136 w 230617"/>
                  <a:gd name="connsiteY3" fmla="*/ 49560 h 246067"/>
                  <a:gd name="connsiteX4" fmla="*/ 186026 w 230617"/>
                  <a:gd name="connsiteY4" fmla="*/ 85076 h 246067"/>
                  <a:gd name="connsiteX5" fmla="*/ 192336 w 230617"/>
                  <a:gd name="connsiteY5" fmla="*/ 86806 h 246067"/>
                  <a:gd name="connsiteX6" fmla="*/ 227852 w 230617"/>
                  <a:gd name="connsiteY6" fmla="*/ 68386 h 246067"/>
                  <a:gd name="connsiteX7" fmla="*/ 230498 w 230617"/>
                  <a:gd name="connsiteY7" fmla="*/ 65537 h 246067"/>
                  <a:gd name="connsiteX8" fmla="*/ 229887 w 230617"/>
                  <a:gd name="connsiteY8" fmla="*/ 61771 h 246067"/>
                  <a:gd name="connsiteX9" fmla="*/ 123136 w 230617"/>
                  <a:gd name="connsiteY9" fmla="*/ 0 h 246067"/>
                  <a:gd name="connsiteX10" fmla="*/ 0 w 230617"/>
                  <a:gd name="connsiteY10" fmla="*/ 122627 h 246067"/>
                  <a:gd name="connsiteX11" fmla="*/ 123136 w 230617"/>
                  <a:gd name="connsiteY11" fmla="*/ 246068 h 246067"/>
                  <a:gd name="connsiteX12" fmla="*/ 229887 w 230617"/>
                  <a:gd name="connsiteY12" fmla="*/ 184602 h 246067"/>
                  <a:gd name="connsiteX13" fmla="*/ 230498 w 230617"/>
                  <a:gd name="connsiteY13" fmla="*/ 181142 h 246067"/>
                  <a:gd name="connsiteX14" fmla="*/ 228157 w 230617"/>
                  <a:gd name="connsiteY14" fmla="*/ 178292 h 246067"/>
                  <a:gd name="connsiteX15" fmla="*/ 192437 w 230617"/>
                  <a:gd name="connsiteY15" fmla="*/ 158957 h 246067"/>
                  <a:gd name="connsiteX16" fmla="*/ 186128 w 230617"/>
                  <a:gd name="connsiteY16" fmla="*/ 160687 h 246067"/>
                  <a:gd name="connsiteX17" fmla="*/ 186128 w 230617"/>
                  <a:gd name="connsiteY17" fmla="*/ 160687 h 246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0617" h="246067">
                    <a:moveTo>
                      <a:pt x="186026" y="160687"/>
                    </a:moveTo>
                    <a:cubicBezTo>
                      <a:pt x="173000" y="182363"/>
                      <a:pt x="150001" y="196712"/>
                      <a:pt x="123136" y="196712"/>
                    </a:cubicBezTo>
                    <a:cubicBezTo>
                      <a:pt x="82735" y="196712"/>
                      <a:pt x="49865" y="163536"/>
                      <a:pt x="49865" y="122525"/>
                    </a:cubicBezTo>
                    <a:cubicBezTo>
                      <a:pt x="49865" y="81514"/>
                      <a:pt x="82735" y="49560"/>
                      <a:pt x="123136" y="49560"/>
                    </a:cubicBezTo>
                    <a:cubicBezTo>
                      <a:pt x="150001" y="49560"/>
                      <a:pt x="173000" y="64010"/>
                      <a:pt x="186026" y="85076"/>
                    </a:cubicBezTo>
                    <a:cubicBezTo>
                      <a:pt x="187146" y="87416"/>
                      <a:pt x="190097" y="87925"/>
                      <a:pt x="192336" y="86806"/>
                    </a:cubicBezTo>
                    <a:lnTo>
                      <a:pt x="227852" y="68386"/>
                    </a:lnTo>
                    <a:cubicBezTo>
                      <a:pt x="229276" y="67470"/>
                      <a:pt x="229887" y="66656"/>
                      <a:pt x="230498" y="65537"/>
                    </a:cubicBezTo>
                    <a:cubicBezTo>
                      <a:pt x="230803" y="64112"/>
                      <a:pt x="230498" y="62891"/>
                      <a:pt x="229887" y="61771"/>
                    </a:cubicBezTo>
                    <a:cubicBezTo>
                      <a:pt x="208822" y="24831"/>
                      <a:pt x="169031" y="0"/>
                      <a:pt x="123136" y="0"/>
                    </a:cubicBezTo>
                    <a:cubicBezTo>
                      <a:pt x="55360" y="0"/>
                      <a:pt x="0" y="55360"/>
                      <a:pt x="0" y="122627"/>
                    </a:cubicBezTo>
                    <a:cubicBezTo>
                      <a:pt x="0" y="189893"/>
                      <a:pt x="55360" y="246068"/>
                      <a:pt x="123136" y="246068"/>
                    </a:cubicBezTo>
                    <a:cubicBezTo>
                      <a:pt x="169337" y="246068"/>
                      <a:pt x="208822" y="221542"/>
                      <a:pt x="229887" y="184602"/>
                    </a:cubicBezTo>
                    <a:cubicBezTo>
                      <a:pt x="230498" y="183482"/>
                      <a:pt x="230803" y="182261"/>
                      <a:pt x="230498" y="181142"/>
                    </a:cubicBezTo>
                    <a:cubicBezTo>
                      <a:pt x="229887" y="179717"/>
                      <a:pt x="229378" y="178801"/>
                      <a:pt x="228157" y="178292"/>
                    </a:cubicBezTo>
                    <a:lnTo>
                      <a:pt x="192437" y="158957"/>
                    </a:lnTo>
                    <a:cubicBezTo>
                      <a:pt x="190097" y="157838"/>
                      <a:pt x="187247" y="158652"/>
                      <a:pt x="186128" y="160687"/>
                    </a:cubicBezTo>
                    <a:lnTo>
                      <a:pt x="186128" y="160687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" name="Полилиния: фигура 13">
                <a:extLst>
                  <a:ext uri="{FF2B5EF4-FFF2-40B4-BE49-F238E27FC236}">
                    <a16:creationId xmlns:a16="http://schemas.microsoft.com/office/drawing/2014/main" id="{4BBA80F4-748F-FCC7-98A0-C1374E49BDB9}"/>
                  </a:ext>
                </a:extLst>
              </p:cNvPr>
              <p:cNvSpPr/>
              <p:nvPr/>
            </p:nvSpPr>
            <p:spPr>
              <a:xfrm>
                <a:off x="1629832" y="1330221"/>
                <a:ext cx="210671" cy="230803"/>
              </a:xfrm>
              <a:custGeom>
                <a:avLst/>
                <a:gdLst>
                  <a:gd name="connsiteX0" fmla="*/ 4885 w 210671"/>
                  <a:gd name="connsiteY0" fmla="*/ 230803 h 230803"/>
                  <a:gd name="connsiteX1" fmla="*/ 45285 w 210671"/>
                  <a:gd name="connsiteY1" fmla="*/ 230803 h 230803"/>
                  <a:gd name="connsiteX2" fmla="*/ 49865 w 210671"/>
                  <a:gd name="connsiteY2" fmla="*/ 225918 h 230803"/>
                  <a:gd name="connsiteX3" fmla="*/ 49865 w 210671"/>
                  <a:gd name="connsiteY3" fmla="*/ 140232 h 230803"/>
                  <a:gd name="connsiteX4" fmla="*/ 90876 w 210671"/>
                  <a:gd name="connsiteY4" fmla="*/ 140232 h 230803"/>
                  <a:gd name="connsiteX5" fmla="*/ 149696 w 210671"/>
                  <a:gd name="connsiteY5" fmla="*/ 225918 h 230803"/>
                  <a:gd name="connsiteX6" fmla="*/ 158957 w 210671"/>
                  <a:gd name="connsiteY6" fmla="*/ 230803 h 230803"/>
                  <a:gd name="connsiteX7" fmla="*/ 207397 w 210671"/>
                  <a:gd name="connsiteY7" fmla="*/ 230803 h 230803"/>
                  <a:gd name="connsiteX8" fmla="*/ 210246 w 210671"/>
                  <a:gd name="connsiteY8" fmla="*/ 229073 h 230803"/>
                  <a:gd name="connsiteX9" fmla="*/ 209941 w 210671"/>
                  <a:gd name="connsiteY9" fmla="*/ 225918 h 230803"/>
                  <a:gd name="connsiteX10" fmla="*/ 133821 w 210671"/>
                  <a:gd name="connsiteY10" fmla="*/ 114893 h 230803"/>
                  <a:gd name="connsiteX11" fmla="*/ 209941 w 210671"/>
                  <a:gd name="connsiteY11" fmla="*/ 4681 h 230803"/>
                  <a:gd name="connsiteX12" fmla="*/ 210246 w 210671"/>
                  <a:gd name="connsiteY12" fmla="*/ 1526 h 230803"/>
                  <a:gd name="connsiteX13" fmla="*/ 207397 w 210671"/>
                  <a:gd name="connsiteY13" fmla="*/ 102 h 230803"/>
                  <a:gd name="connsiteX14" fmla="*/ 158957 w 210671"/>
                  <a:gd name="connsiteY14" fmla="*/ 102 h 230803"/>
                  <a:gd name="connsiteX15" fmla="*/ 149696 w 210671"/>
                  <a:gd name="connsiteY15" fmla="*/ 4681 h 230803"/>
                  <a:gd name="connsiteX16" fmla="*/ 90876 w 210671"/>
                  <a:gd name="connsiteY16" fmla="*/ 90367 h 230803"/>
                  <a:gd name="connsiteX17" fmla="*/ 49865 w 210671"/>
                  <a:gd name="connsiteY17" fmla="*/ 90367 h 230803"/>
                  <a:gd name="connsiteX18" fmla="*/ 49865 w 210671"/>
                  <a:gd name="connsiteY18" fmla="*/ 4579 h 230803"/>
                  <a:gd name="connsiteX19" fmla="*/ 45285 w 210671"/>
                  <a:gd name="connsiteY19" fmla="*/ 0 h 230803"/>
                  <a:gd name="connsiteX20" fmla="*/ 4885 w 210671"/>
                  <a:gd name="connsiteY20" fmla="*/ 0 h 230803"/>
                  <a:gd name="connsiteX21" fmla="*/ 0 w 210671"/>
                  <a:gd name="connsiteY21" fmla="*/ 4579 h 230803"/>
                  <a:gd name="connsiteX22" fmla="*/ 0 w 210671"/>
                  <a:gd name="connsiteY22" fmla="*/ 225817 h 230803"/>
                  <a:gd name="connsiteX23" fmla="*/ 4885 w 210671"/>
                  <a:gd name="connsiteY23" fmla="*/ 230701 h 230803"/>
                  <a:gd name="connsiteX24" fmla="*/ 4885 w 210671"/>
                  <a:gd name="connsiteY24" fmla="*/ 230701 h 230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10671" h="230803">
                    <a:moveTo>
                      <a:pt x="4885" y="230803"/>
                    </a:moveTo>
                    <a:lnTo>
                      <a:pt x="45285" y="230803"/>
                    </a:lnTo>
                    <a:cubicBezTo>
                      <a:pt x="47931" y="230803"/>
                      <a:pt x="49865" y="228462"/>
                      <a:pt x="49865" y="225918"/>
                    </a:cubicBezTo>
                    <a:lnTo>
                      <a:pt x="49865" y="140232"/>
                    </a:lnTo>
                    <a:lnTo>
                      <a:pt x="90876" y="140232"/>
                    </a:lnTo>
                    <a:lnTo>
                      <a:pt x="149696" y="225918"/>
                    </a:lnTo>
                    <a:cubicBezTo>
                      <a:pt x="152037" y="229073"/>
                      <a:pt x="155192" y="230803"/>
                      <a:pt x="158957" y="230803"/>
                    </a:cubicBezTo>
                    <a:lnTo>
                      <a:pt x="207397" y="230803"/>
                    </a:lnTo>
                    <a:cubicBezTo>
                      <a:pt x="208822" y="230803"/>
                      <a:pt x="209738" y="229887"/>
                      <a:pt x="210246" y="229073"/>
                    </a:cubicBezTo>
                    <a:cubicBezTo>
                      <a:pt x="210857" y="227954"/>
                      <a:pt x="210857" y="226732"/>
                      <a:pt x="209941" y="225918"/>
                    </a:cubicBezTo>
                    <a:lnTo>
                      <a:pt x="133821" y="114893"/>
                    </a:lnTo>
                    <a:lnTo>
                      <a:pt x="209941" y="4681"/>
                    </a:lnTo>
                    <a:cubicBezTo>
                      <a:pt x="210552" y="3765"/>
                      <a:pt x="210857" y="2646"/>
                      <a:pt x="210246" y="1526"/>
                    </a:cubicBezTo>
                    <a:cubicBezTo>
                      <a:pt x="209636" y="611"/>
                      <a:pt x="208516" y="102"/>
                      <a:pt x="207397" y="102"/>
                    </a:cubicBezTo>
                    <a:lnTo>
                      <a:pt x="158957" y="102"/>
                    </a:lnTo>
                    <a:cubicBezTo>
                      <a:pt x="155192" y="102"/>
                      <a:pt x="152037" y="1526"/>
                      <a:pt x="149696" y="4681"/>
                    </a:cubicBezTo>
                    <a:lnTo>
                      <a:pt x="90876" y="90367"/>
                    </a:lnTo>
                    <a:lnTo>
                      <a:pt x="49865" y="90367"/>
                    </a:lnTo>
                    <a:lnTo>
                      <a:pt x="49865" y="4579"/>
                    </a:lnTo>
                    <a:cubicBezTo>
                      <a:pt x="49865" y="1934"/>
                      <a:pt x="47830" y="0"/>
                      <a:pt x="45285" y="0"/>
                    </a:cubicBezTo>
                    <a:lnTo>
                      <a:pt x="4885" y="0"/>
                    </a:lnTo>
                    <a:cubicBezTo>
                      <a:pt x="2239" y="0"/>
                      <a:pt x="0" y="2035"/>
                      <a:pt x="0" y="4579"/>
                    </a:cubicBezTo>
                    <a:lnTo>
                      <a:pt x="0" y="225817"/>
                    </a:lnTo>
                    <a:cubicBezTo>
                      <a:pt x="0" y="228462"/>
                      <a:pt x="2341" y="230701"/>
                      <a:pt x="4885" y="230701"/>
                    </a:cubicBezTo>
                    <a:lnTo>
                      <a:pt x="4885" y="230701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" name="Полилиния: фигура 14">
                <a:extLst>
                  <a:ext uri="{FF2B5EF4-FFF2-40B4-BE49-F238E27FC236}">
                    <a16:creationId xmlns:a16="http://schemas.microsoft.com/office/drawing/2014/main" id="{375C1326-F0D4-C409-26B8-A6A174B9F0EC}"/>
                  </a:ext>
                </a:extLst>
              </p:cNvPr>
              <p:cNvSpPr/>
              <p:nvPr/>
            </p:nvSpPr>
            <p:spPr>
              <a:xfrm>
                <a:off x="2093880" y="1330221"/>
                <a:ext cx="215131" cy="230803"/>
              </a:xfrm>
              <a:custGeom>
                <a:avLst/>
                <a:gdLst>
                  <a:gd name="connsiteX0" fmla="*/ 4885 w 215131"/>
                  <a:gd name="connsiteY0" fmla="*/ 230803 h 230803"/>
                  <a:gd name="connsiteX1" fmla="*/ 47830 w 215131"/>
                  <a:gd name="connsiteY1" fmla="*/ 230803 h 230803"/>
                  <a:gd name="connsiteX2" fmla="*/ 56785 w 215131"/>
                  <a:gd name="connsiteY2" fmla="*/ 226224 h 230803"/>
                  <a:gd name="connsiteX3" fmla="*/ 165266 w 215131"/>
                  <a:gd name="connsiteY3" fmla="*/ 73881 h 230803"/>
                  <a:gd name="connsiteX4" fmla="*/ 165266 w 215131"/>
                  <a:gd name="connsiteY4" fmla="*/ 225918 h 230803"/>
                  <a:gd name="connsiteX5" fmla="*/ 170151 w 215131"/>
                  <a:gd name="connsiteY5" fmla="*/ 230803 h 230803"/>
                  <a:gd name="connsiteX6" fmla="*/ 210552 w 215131"/>
                  <a:gd name="connsiteY6" fmla="*/ 230803 h 230803"/>
                  <a:gd name="connsiteX7" fmla="*/ 215131 w 215131"/>
                  <a:gd name="connsiteY7" fmla="*/ 225918 h 230803"/>
                  <a:gd name="connsiteX8" fmla="*/ 215131 w 215131"/>
                  <a:gd name="connsiteY8" fmla="*/ 4579 h 230803"/>
                  <a:gd name="connsiteX9" fmla="*/ 210552 w 215131"/>
                  <a:gd name="connsiteY9" fmla="*/ 0 h 230803"/>
                  <a:gd name="connsiteX10" fmla="*/ 167810 w 215131"/>
                  <a:gd name="connsiteY10" fmla="*/ 0 h 230803"/>
                  <a:gd name="connsiteX11" fmla="*/ 158855 w 215131"/>
                  <a:gd name="connsiteY11" fmla="*/ 4579 h 230803"/>
                  <a:gd name="connsiteX12" fmla="*/ 49865 w 215131"/>
                  <a:gd name="connsiteY12" fmla="*/ 156616 h 230803"/>
                  <a:gd name="connsiteX13" fmla="*/ 49865 w 215131"/>
                  <a:gd name="connsiteY13" fmla="*/ 4579 h 230803"/>
                  <a:gd name="connsiteX14" fmla="*/ 45285 w 215131"/>
                  <a:gd name="connsiteY14" fmla="*/ 0 h 230803"/>
                  <a:gd name="connsiteX15" fmla="*/ 4885 w 215131"/>
                  <a:gd name="connsiteY15" fmla="*/ 0 h 230803"/>
                  <a:gd name="connsiteX16" fmla="*/ 0 w 215131"/>
                  <a:gd name="connsiteY16" fmla="*/ 4579 h 230803"/>
                  <a:gd name="connsiteX17" fmla="*/ 0 w 215131"/>
                  <a:gd name="connsiteY17" fmla="*/ 225817 h 230803"/>
                  <a:gd name="connsiteX18" fmla="*/ 4885 w 215131"/>
                  <a:gd name="connsiteY18" fmla="*/ 230701 h 230803"/>
                  <a:gd name="connsiteX19" fmla="*/ 4885 w 215131"/>
                  <a:gd name="connsiteY19" fmla="*/ 230701 h 230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15131" h="230803">
                    <a:moveTo>
                      <a:pt x="4885" y="230803"/>
                    </a:moveTo>
                    <a:lnTo>
                      <a:pt x="47830" y="230803"/>
                    </a:lnTo>
                    <a:cubicBezTo>
                      <a:pt x="51595" y="230803"/>
                      <a:pt x="54750" y="229073"/>
                      <a:pt x="56785" y="226224"/>
                    </a:cubicBezTo>
                    <a:lnTo>
                      <a:pt x="165266" y="73881"/>
                    </a:lnTo>
                    <a:lnTo>
                      <a:pt x="165266" y="225918"/>
                    </a:lnTo>
                    <a:cubicBezTo>
                      <a:pt x="165266" y="228564"/>
                      <a:pt x="167607" y="230803"/>
                      <a:pt x="170151" y="230803"/>
                    </a:cubicBezTo>
                    <a:lnTo>
                      <a:pt x="210552" y="230803"/>
                    </a:lnTo>
                    <a:cubicBezTo>
                      <a:pt x="213198" y="230803"/>
                      <a:pt x="215131" y="228462"/>
                      <a:pt x="215131" y="225918"/>
                    </a:cubicBezTo>
                    <a:lnTo>
                      <a:pt x="215131" y="4579"/>
                    </a:lnTo>
                    <a:cubicBezTo>
                      <a:pt x="215131" y="1934"/>
                      <a:pt x="213096" y="0"/>
                      <a:pt x="210552" y="0"/>
                    </a:cubicBezTo>
                    <a:lnTo>
                      <a:pt x="167810" y="0"/>
                    </a:lnTo>
                    <a:cubicBezTo>
                      <a:pt x="164045" y="0"/>
                      <a:pt x="160890" y="1425"/>
                      <a:pt x="158855" y="4579"/>
                    </a:cubicBezTo>
                    <a:lnTo>
                      <a:pt x="49865" y="156616"/>
                    </a:lnTo>
                    <a:lnTo>
                      <a:pt x="49865" y="4579"/>
                    </a:lnTo>
                    <a:cubicBezTo>
                      <a:pt x="49865" y="1934"/>
                      <a:pt x="47830" y="0"/>
                      <a:pt x="45285" y="0"/>
                    </a:cubicBezTo>
                    <a:lnTo>
                      <a:pt x="4885" y="0"/>
                    </a:lnTo>
                    <a:cubicBezTo>
                      <a:pt x="2239" y="0"/>
                      <a:pt x="0" y="2035"/>
                      <a:pt x="0" y="4579"/>
                    </a:cubicBezTo>
                    <a:lnTo>
                      <a:pt x="0" y="225817"/>
                    </a:lnTo>
                    <a:cubicBezTo>
                      <a:pt x="0" y="228462"/>
                      <a:pt x="2341" y="230701"/>
                      <a:pt x="4885" y="230701"/>
                    </a:cubicBezTo>
                    <a:lnTo>
                      <a:pt x="4885" y="230701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" name="Полилиния: фигура 15">
                <a:extLst>
                  <a:ext uri="{FF2B5EF4-FFF2-40B4-BE49-F238E27FC236}">
                    <a16:creationId xmlns:a16="http://schemas.microsoft.com/office/drawing/2014/main" id="{88A9CC38-4672-BB02-D032-FD49961FB90D}"/>
                  </a:ext>
                </a:extLst>
              </p:cNvPr>
              <p:cNvSpPr/>
              <p:nvPr/>
            </p:nvSpPr>
            <p:spPr>
              <a:xfrm>
                <a:off x="1872949" y="1330425"/>
                <a:ext cx="185110" cy="230701"/>
              </a:xfrm>
              <a:custGeom>
                <a:avLst/>
                <a:gdLst>
                  <a:gd name="connsiteX0" fmla="*/ 4579 w 185110"/>
                  <a:gd name="connsiteY0" fmla="*/ 230600 h 230701"/>
                  <a:gd name="connsiteX1" fmla="*/ 180226 w 185110"/>
                  <a:gd name="connsiteY1" fmla="*/ 230600 h 230701"/>
                  <a:gd name="connsiteX2" fmla="*/ 185110 w 185110"/>
                  <a:gd name="connsiteY2" fmla="*/ 225715 h 230701"/>
                  <a:gd name="connsiteX3" fmla="*/ 185110 w 185110"/>
                  <a:gd name="connsiteY3" fmla="*/ 185925 h 230701"/>
                  <a:gd name="connsiteX4" fmla="*/ 180226 w 185110"/>
                  <a:gd name="connsiteY4" fmla="*/ 181345 h 230701"/>
                  <a:gd name="connsiteX5" fmla="*/ 49865 w 185110"/>
                  <a:gd name="connsiteY5" fmla="*/ 181345 h 230701"/>
                  <a:gd name="connsiteX6" fmla="*/ 49865 w 185110"/>
                  <a:gd name="connsiteY6" fmla="*/ 138909 h 230701"/>
                  <a:gd name="connsiteX7" fmla="*/ 142471 w 185110"/>
                  <a:gd name="connsiteY7" fmla="*/ 138909 h 230701"/>
                  <a:gd name="connsiteX8" fmla="*/ 147050 w 185110"/>
                  <a:gd name="connsiteY8" fmla="*/ 134025 h 230701"/>
                  <a:gd name="connsiteX9" fmla="*/ 147050 w 185110"/>
                  <a:gd name="connsiteY9" fmla="*/ 94743 h 230701"/>
                  <a:gd name="connsiteX10" fmla="*/ 142471 w 185110"/>
                  <a:gd name="connsiteY10" fmla="*/ 90164 h 230701"/>
                  <a:gd name="connsiteX11" fmla="*/ 49865 w 185110"/>
                  <a:gd name="connsiteY11" fmla="*/ 90164 h 230701"/>
                  <a:gd name="connsiteX12" fmla="*/ 49865 w 185110"/>
                  <a:gd name="connsiteY12" fmla="*/ 48644 h 230701"/>
                  <a:gd name="connsiteX13" fmla="*/ 180226 w 185110"/>
                  <a:gd name="connsiteY13" fmla="*/ 48644 h 230701"/>
                  <a:gd name="connsiteX14" fmla="*/ 185110 w 185110"/>
                  <a:gd name="connsiteY14" fmla="*/ 44064 h 230701"/>
                  <a:gd name="connsiteX15" fmla="*/ 185110 w 185110"/>
                  <a:gd name="connsiteY15" fmla="*/ 4579 h 230701"/>
                  <a:gd name="connsiteX16" fmla="*/ 180226 w 185110"/>
                  <a:gd name="connsiteY16" fmla="*/ 0 h 230701"/>
                  <a:gd name="connsiteX17" fmla="*/ 4579 w 185110"/>
                  <a:gd name="connsiteY17" fmla="*/ 0 h 230701"/>
                  <a:gd name="connsiteX18" fmla="*/ 0 w 185110"/>
                  <a:gd name="connsiteY18" fmla="*/ 4579 h 230701"/>
                  <a:gd name="connsiteX19" fmla="*/ 0 w 185110"/>
                  <a:gd name="connsiteY19" fmla="*/ 225817 h 230701"/>
                  <a:gd name="connsiteX20" fmla="*/ 4579 w 185110"/>
                  <a:gd name="connsiteY20" fmla="*/ 230701 h 230701"/>
                  <a:gd name="connsiteX21" fmla="*/ 4579 w 185110"/>
                  <a:gd name="connsiteY21" fmla="*/ 230701 h 230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85110" h="230701">
                    <a:moveTo>
                      <a:pt x="4579" y="230600"/>
                    </a:moveTo>
                    <a:lnTo>
                      <a:pt x="180226" y="230600"/>
                    </a:lnTo>
                    <a:cubicBezTo>
                      <a:pt x="182872" y="230600"/>
                      <a:pt x="185110" y="228259"/>
                      <a:pt x="185110" y="225715"/>
                    </a:cubicBezTo>
                    <a:lnTo>
                      <a:pt x="185110" y="185925"/>
                    </a:lnTo>
                    <a:cubicBezTo>
                      <a:pt x="185110" y="183279"/>
                      <a:pt x="182770" y="181345"/>
                      <a:pt x="180226" y="181345"/>
                    </a:cubicBezTo>
                    <a:lnTo>
                      <a:pt x="49865" y="181345"/>
                    </a:lnTo>
                    <a:lnTo>
                      <a:pt x="49865" y="138909"/>
                    </a:lnTo>
                    <a:lnTo>
                      <a:pt x="142471" y="138909"/>
                    </a:lnTo>
                    <a:cubicBezTo>
                      <a:pt x="145117" y="138909"/>
                      <a:pt x="147050" y="136569"/>
                      <a:pt x="147050" y="134025"/>
                    </a:cubicBezTo>
                    <a:lnTo>
                      <a:pt x="147050" y="94743"/>
                    </a:lnTo>
                    <a:cubicBezTo>
                      <a:pt x="147050" y="92097"/>
                      <a:pt x="145015" y="90164"/>
                      <a:pt x="142471" y="90164"/>
                    </a:cubicBezTo>
                    <a:lnTo>
                      <a:pt x="49865" y="90164"/>
                    </a:lnTo>
                    <a:lnTo>
                      <a:pt x="49865" y="48644"/>
                    </a:lnTo>
                    <a:lnTo>
                      <a:pt x="180226" y="48644"/>
                    </a:lnTo>
                    <a:cubicBezTo>
                      <a:pt x="182872" y="48644"/>
                      <a:pt x="185110" y="46608"/>
                      <a:pt x="185110" y="44064"/>
                    </a:cubicBezTo>
                    <a:lnTo>
                      <a:pt x="185110" y="4579"/>
                    </a:lnTo>
                    <a:cubicBezTo>
                      <a:pt x="185110" y="1934"/>
                      <a:pt x="182770" y="0"/>
                      <a:pt x="180226" y="0"/>
                    </a:cubicBezTo>
                    <a:lnTo>
                      <a:pt x="4579" y="0"/>
                    </a:lnTo>
                    <a:cubicBezTo>
                      <a:pt x="1934" y="0"/>
                      <a:pt x="0" y="2035"/>
                      <a:pt x="0" y="4579"/>
                    </a:cubicBezTo>
                    <a:lnTo>
                      <a:pt x="0" y="225817"/>
                    </a:lnTo>
                    <a:cubicBezTo>
                      <a:pt x="0" y="228462"/>
                      <a:pt x="2035" y="230701"/>
                      <a:pt x="4579" y="230701"/>
                    </a:cubicBezTo>
                    <a:lnTo>
                      <a:pt x="4579" y="230701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" name="Полилиния: фигура 16">
                <a:extLst>
                  <a:ext uri="{FF2B5EF4-FFF2-40B4-BE49-F238E27FC236}">
                    <a16:creationId xmlns:a16="http://schemas.microsoft.com/office/drawing/2014/main" id="{BB7D1BC7-0A5C-69B4-AC21-9E82DD416E65}"/>
                  </a:ext>
                </a:extLst>
              </p:cNvPr>
              <p:cNvSpPr/>
              <p:nvPr/>
            </p:nvSpPr>
            <p:spPr>
              <a:xfrm>
                <a:off x="2143847" y="1262446"/>
                <a:ext cx="115521" cy="49864"/>
              </a:xfrm>
              <a:custGeom>
                <a:avLst/>
                <a:gdLst>
                  <a:gd name="connsiteX0" fmla="*/ 85686 w 115521"/>
                  <a:gd name="connsiteY0" fmla="*/ 45285 h 49864"/>
                  <a:gd name="connsiteX1" fmla="*/ 114791 w 115521"/>
                  <a:gd name="connsiteY1" fmla="*/ 4885 h 49864"/>
                  <a:gd name="connsiteX2" fmla="*/ 115096 w 115521"/>
                  <a:gd name="connsiteY2" fmla="*/ 1730 h 49864"/>
                  <a:gd name="connsiteX3" fmla="*/ 112450 w 115521"/>
                  <a:gd name="connsiteY3" fmla="*/ 0 h 49864"/>
                  <a:gd name="connsiteX4" fmla="*/ 4885 w 115521"/>
                  <a:gd name="connsiteY4" fmla="*/ 0 h 49864"/>
                  <a:gd name="connsiteX5" fmla="*/ 0 w 115521"/>
                  <a:gd name="connsiteY5" fmla="*/ 4885 h 49864"/>
                  <a:gd name="connsiteX6" fmla="*/ 0 w 115521"/>
                  <a:gd name="connsiteY6" fmla="*/ 45285 h 49864"/>
                  <a:gd name="connsiteX7" fmla="*/ 4885 w 115521"/>
                  <a:gd name="connsiteY7" fmla="*/ 49865 h 49864"/>
                  <a:gd name="connsiteX8" fmla="*/ 76425 w 115521"/>
                  <a:gd name="connsiteY8" fmla="*/ 49865 h 49864"/>
                  <a:gd name="connsiteX9" fmla="*/ 85686 w 115521"/>
                  <a:gd name="connsiteY9" fmla="*/ 45285 h 49864"/>
                  <a:gd name="connsiteX10" fmla="*/ 85686 w 115521"/>
                  <a:gd name="connsiteY10" fmla="*/ 45285 h 49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521" h="49864">
                    <a:moveTo>
                      <a:pt x="85686" y="45285"/>
                    </a:moveTo>
                    <a:lnTo>
                      <a:pt x="114791" y="4885"/>
                    </a:lnTo>
                    <a:cubicBezTo>
                      <a:pt x="115707" y="3765"/>
                      <a:pt x="115707" y="2544"/>
                      <a:pt x="115096" y="1730"/>
                    </a:cubicBezTo>
                    <a:cubicBezTo>
                      <a:pt x="114486" y="611"/>
                      <a:pt x="113671" y="0"/>
                      <a:pt x="112450" y="0"/>
                    </a:cubicBezTo>
                    <a:lnTo>
                      <a:pt x="4885" y="0"/>
                    </a:lnTo>
                    <a:cubicBezTo>
                      <a:pt x="2239" y="0"/>
                      <a:pt x="0" y="2341"/>
                      <a:pt x="0" y="4885"/>
                    </a:cubicBezTo>
                    <a:lnTo>
                      <a:pt x="0" y="45285"/>
                    </a:lnTo>
                    <a:cubicBezTo>
                      <a:pt x="0" y="47931"/>
                      <a:pt x="2341" y="49865"/>
                      <a:pt x="4885" y="49865"/>
                    </a:cubicBezTo>
                    <a:lnTo>
                      <a:pt x="76425" y="49865"/>
                    </a:lnTo>
                    <a:cubicBezTo>
                      <a:pt x="80191" y="49865"/>
                      <a:pt x="83651" y="48135"/>
                      <a:pt x="85686" y="45285"/>
                    </a:cubicBezTo>
                    <a:lnTo>
                      <a:pt x="85686" y="45285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2727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20B2E1C-EA61-D2C5-6F9E-2FC206E37D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6"/>
          <a:stretch/>
        </p:blipFill>
        <p:spPr>
          <a:xfrm>
            <a:off x="4511824" y="0"/>
            <a:ext cx="7680176" cy="68580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1DFDEDD-8CC6-F778-9F34-DD0ADE59EC6C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1CA253B-D541-0050-6ACE-5F732BB114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" r="23867"/>
          <a:stretch/>
        </p:blipFill>
        <p:spPr>
          <a:xfrm>
            <a:off x="1386086" y="0"/>
            <a:ext cx="9419827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1328BD33-2FD9-BE70-291A-9850E3EFA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0" y="116634"/>
            <a:ext cx="11141471" cy="991809"/>
          </a:xfrm>
        </p:spPr>
        <p:txBody>
          <a:bodyPr/>
          <a:lstStyle/>
          <a:p>
            <a:r>
              <a:rPr lang="ru-RU" altLang="ru-RU" dirty="0"/>
              <a:t>Изменения в законодательстве</a:t>
            </a:r>
            <a:endParaRPr lang="ru-RU" dirty="0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DB5D30C5-7B85-AB9A-17A1-FAE1BD057EE8}"/>
              </a:ext>
            </a:extLst>
          </p:cNvPr>
          <p:cNvCxnSpPr>
            <a:cxnSpLocks/>
          </p:cNvCxnSpPr>
          <p:nvPr/>
        </p:nvCxnSpPr>
        <p:spPr>
          <a:xfrm flipH="1">
            <a:off x="7032104" y="620688"/>
            <a:ext cx="5159896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A29678CE-4527-4BF7-61AB-CC43C8F38412}"/>
              </a:ext>
            </a:extLst>
          </p:cNvPr>
          <p:cNvCxnSpPr>
            <a:cxnSpLocks/>
          </p:cNvCxnSpPr>
          <p:nvPr/>
        </p:nvCxnSpPr>
        <p:spPr>
          <a:xfrm>
            <a:off x="-24680" y="620688"/>
            <a:ext cx="36842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75485D-EDC7-643F-EFAF-88843951FFEF}"/>
              </a:ext>
            </a:extLst>
          </p:cNvPr>
          <p:cNvSpPr txBox="1">
            <a:spLocks/>
          </p:cNvSpPr>
          <p:nvPr/>
        </p:nvSpPr>
        <p:spPr bwMode="auto">
          <a:xfrm>
            <a:off x="839416" y="1304260"/>
            <a:ext cx="9129148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chemeClr val="bg1"/>
                </a:solidFill>
              </a:rPr>
              <a:t>Бюджетная отчетность</a:t>
            </a:r>
          </a:p>
        </p:txBody>
      </p:sp>
      <p:sp>
        <p:nvSpPr>
          <p:cNvPr id="6" name="Объект 3">
            <a:extLst>
              <a:ext uri="{FF2B5EF4-FFF2-40B4-BE49-F238E27FC236}">
                <a16:creationId xmlns:a16="http://schemas.microsoft.com/office/drawing/2014/main" id="{822E238A-AEE9-8A97-D100-07FD77603467}"/>
              </a:ext>
            </a:extLst>
          </p:cNvPr>
          <p:cNvSpPr txBox="1">
            <a:spLocks/>
          </p:cNvSpPr>
          <p:nvPr/>
        </p:nvSpPr>
        <p:spPr>
          <a:xfrm>
            <a:off x="2114554" y="2060848"/>
            <a:ext cx="10075121" cy="397200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Arial" panose="020B0604020202020204" pitchFamily="34" charset="0"/>
              <a:buNone/>
            </a:pPr>
            <a:r>
              <a:rPr lang="ru-RU" sz="2200" b="1" dirty="0">
                <a:solidFill>
                  <a:srgbClr val="D4572D"/>
                </a:solidFill>
              </a:rPr>
              <a:t>Приказ Минфина России от 28 декабря 2010 г. № 191н:</a:t>
            </a: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sz="1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Приказ Минфина России от 30.09.2024 № 141н</a:t>
            </a: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sz="1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Находится на регистрации в Минюсте России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None/>
            </a:pPr>
            <a:endParaRPr lang="ru-RU" sz="22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None/>
            </a:pPr>
            <a:endParaRPr lang="ru-RU" sz="220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Arial" panose="020B0604020202020204" pitchFamily="34" charset="0"/>
              <a:buNone/>
            </a:pPr>
            <a:r>
              <a:rPr lang="ru-RU" sz="2200" b="1" dirty="0">
                <a:solidFill>
                  <a:srgbClr val="D4572D"/>
                </a:solidFill>
              </a:rPr>
              <a:t>Приказ Минфина России от 25 марта 2011 г. № 33н:</a:t>
            </a: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sz="1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Приказ Минфина России от 30.09.2024 № 143н</a:t>
            </a: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sz="1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Зарегистрирован в Минюсте России </a:t>
            </a: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sz="1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Дата регистрации: 12.11.2024</a:t>
            </a:r>
            <a:endParaRPr lang="ru-RU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None/>
            </a:pPr>
            <a:endParaRPr lang="ro-RO" sz="22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  <a:buClr>
                <a:srgbClr val="0070C0"/>
              </a:buClr>
              <a:buFont typeface="Arial" panose="020B0604020202020204" pitchFamily="34" charset="0"/>
              <a:buNone/>
            </a:pPr>
            <a:endParaRPr lang="ro-RO" sz="2200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CAEFCA-4D9A-D553-F599-6C4F3DD40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3607" y="2239145"/>
            <a:ext cx="815524" cy="9738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1106F8-66DD-B690-EDE5-ED09E4256F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8101" y="4366824"/>
            <a:ext cx="815524" cy="97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576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B407FE6-673A-40DB-102E-7BD13F8940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5307" b="46824"/>
          <a:stretch/>
        </p:blipFill>
        <p:spPr>
          <a:xfrm>
            <a:off x="9742020" y="4389026"/>
            <a:ext cx="2449980" cy="2492893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1DFDEDD-8CC6-F778-9F34-DD0ADE59EC6C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1CA253B-D541-0050-6ACE-5F732BB114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1127"/>
          <a:stretch/>
        </p:blipFill>
        <p:spPr>
          <a:xfrm>
            <a:off x="706578" y="0"/>
            <a:ext cx="9768408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1328BD33-2FD9-BE70-291A-9850E3EFA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0" y="116634"/>
            <a:ext cx="11141471" cy="991809"/>
          </a:xfrm>
        </p:spPr>
        <p:txBody>
          <a:bodyPr/>
          <a:lstStyle/>
          <a:p>
            <a:r>
              <a:rPr lang="ru-RU" altLang="ru-RU" dirty="0"/>
              <a:t>Формирование отчетности за 2024 год</a:t>
            </a:r>
            <a:endParaRPr lang="ru-RU" dirty="0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DB5D30C5-7B85-AB9A-17A1-FAE1BD057EE8}"/>
              </a:ext>
            </a:extLst>
          </p:cNvPr>
          <p:cNvCxnSpPr>
            <a:cxnSpLocks/>
          </p:cNvCxnSpPr>
          <p:nvPr/>
        </p:nvCxnSpPr>
        <p:spPr>
          <a:xfrm flipH="1">
            <a:off x="8688288" y="620688"/>
            <a:ext cx="3503712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A29678CE-4527-4BF7-61AB-CC43C8F38412}"/>
              </a:ext>
            </a:extLst>
          </p:cNvPr>
          <p:cNvCxnSpPr>
            <a:cxnSpLocks/>
          </p:cNvCxnSpPr>
          <p:nvPr/>
        </p:nvCxnSpPr>
        <p:spPr>
          <a:xfrm>
            <a:off x="-24680" y="620688"/>
            <a:ext cx="36842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2">
            <a:extLst>
              <a:ext uri="{FF2B5EF4-FFF2-40B4-BE49-F238E27FC236}">
                <a16:creationId xmlns:a16="http://schemas.microsoft.com/office/drawing/2014/main" id="{1E6268FF-90A7-FA48-4359-531C8C092F6A}"/>
              </a:ext>
            </a:extLst>
          </p:cNvPr>
          <p:cNvSpPr/>
          <p:nvPr/>
        </p:nvSpPr>
        <p:spPr>
          <a:xfrm>
            <a:off x="668356" y="4479621"/>
            <a:ext cx="10946425" cy="1776102"/>
          </a:xfrm>
          <a:prstGeom prst="roundRect">
            <a:avLst>
              <a:gd name="adj" fmla="val 19849"/>
            </a:avLst>
          </a:prstGeom>
          <a:solidFill>
            <a:srgbClr val="242C30">
              <a:alpha val="60000"/>
            </a:srgbClr>
          </a:solidFill>
          <a:ln w="15875">
            <a:solidFill>
              <a:srgbClr val="D45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1DC39B-12BE-AAFA-A711-63D984E16CF9}"/>
              </a:ext>
            </a:extLst>
          </p:cNvPr>
          <p:cNvSpPr txBox="1"/>
          <p:nvPr/>
        </p:nvSpPr>
        <p:spPr>
          <a:xfrm>
            <a:off x="2500917" y="1412776"/>
            <a:ext cx="8304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+mn-lt"/>
              </a:rPr>
              <a:t>Приказ Минфина России от 1 марта 2016 г. № 15н «Об утверждении дополнительных форм годовой и квартальной бюджетной отчетности об исполнении федерального бюджета и Инструкции о порядке </a:t>
            </a:r>
            <a:br>
              <a:rPr lang="ru-RU" b="1" dirty="0">
                <a:solidFill>
                  <a:schemeClr val="bg1"/>
                </a:solidFill>
                <a:latin typeface="+mn-lt"/>
              </a:rPr>
            </a:br>
            <a:r>
              <a:rPr lang="ru-RU" b="1" dirty="0">
                <a:solidFill>
                  <a:schemeClr val="bg1"/>
                </a:solidFill>
                <a:latin typeface="+mn-lt"/>
              </a:rPr>
              <a:t>их составления и представления»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35CBB14-1ACD-A5FF-124D-33CA55C08785}"/>
              </a:ext>
            </a:extLst>
          </p:cNvPr>
          <p:cNvSpPr/>
          <p:nvPr/>
        </p:nvSpPr>
        <p:spPr>
          <a:xfrm>
            <a:off x="2500917" y="2607513"/>
            <a:ext cx="878578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 редакции приказа 142н от 30.09.2024</a:t>
            </a:r>
          </a:p>
          <a:p>
            <a:endParaRPr lang="ru-RU" sz="1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Формирование и представление согласно пункту 3 Инструкции № 15н осуществляется только отдельными главными администраторами средств федерального бюджета по перечню согласно Приложению № 2 к письму </a:t>
            </a:r>
            <a:br>
              <a:rPr lang="ru-RU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об особенностях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76BF50-DF58-2521-6F9D-22533178E60A}"/>
              </a:ext>
            </a:extLst>
          </p:cNvPr>
          <p:cNvSpPr txBox="1"/>
          <p:nvPr/>
        </p:nvSpPr>
        <p:spPr>
          <a:xfrm>
            <a:off x="1056857" y="4732685"/>
            <a:ext cx="9424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40000"/>
              <a:buBlip>
                <a:blip r:embed="rId5"/>
              </a:buBlip>
            </a:pPr>
            <a:r>
              <a:rPr lang="ru-RU" sz="1600" b="1" dirty="0">
                <a:solidFill>
                  <a:srgbClr val="D4572D"/>
                </a:solidFill>
                <a:latin typeface="+mn-lt"/>
              </a:rPr>
              <a:t>0503191</a:t>
            </a:r>
            <a:r>
              <a:rPr lang="ru-RU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Расшифровка дебиторской задолженности по расчетам по выданным авансам</a:t>
            </a:r>
          </a:p>
          <a:p>
            <a:pPr marL="285750" indent="-285750">
              <a:buSzPct val="140000"/>
              <a:buBlip>
                <a:blip r:embed="rId5"/>
              </a:buBlip>
            </a:pPr>
            <a:endParaRPr lang="ru-RU" sz="16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>
              <a:buSzPct val="140000"/>
              <a:buBlip>
                <a:blip r:embed="rId5"/>
              </a:buBlip>
            </a:pPr>
            <a:r>
              <a:rPr lang="ru-RU" sz="1600" b="1" dirty="0">
                <a:solidFill>
                  <a:srgbClr val="D4572D"/>
                </a:solidFill>
                <a:latin typeface="+mn-lt"/>
              </a:rPr>
              <a:t>0503192 </a:t>
            </a:r>
            <a:r>
              <a:rPr lang="ru-RU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Расшифровка дебиторской задолженности по контрактным обязательствам</a:t>
            </a:r>
          </a:p>
          <a:p>
            <a:pPr marL="285750" indent="-285750">
              <a:buSzPct val="140000"/>
              <a:buBlip>
                <a:blip r:embed="rId5"/>
              </a:buBlip>
            </a:pPr>
            <a:endParaRPr lang="ru-RU" sz="1600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SzPct val="140000"/>
              <a:buBlip>
                <a:blip r:embed="rId5"/>
              </a:buBlip>
            </a:pPr>
            <a:r>
              <a:rPr lang="ru-RU" sz="1600" b="1" dirty="0">
                <a:solidFill>
                  <a:srgbClr val="D4572D"/>
                </a:solidFill>
                <a:latin typeface="+mn-lt"/>
              </a:rPr>
              <a:t>0503193</a:t>
            </a:r>
            <a:r>
              <a:rPr lang="ru-RU" sz="16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Расшифровка дебиторской задолженности по субсидиям организациям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9D1F34-93AB-16F7-39A6-CB738F299A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8964" y="1412776"/>
            <a:ext cx="950095" cy="137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716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97E8390-5487-D466-A268-540B22492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5"/>
          <a:stretch/>
        </p:blipFill>
        <p:spPr bwMode="auto">
          <a:xfrm>
            <a:off x="4367808" y="0"/>
            <a:ext cx="78241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1DFDEDD-8CC6-F778-9F34-DD0ADE59EC6C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1CA253B-D541-0050-6ACE-5F732BB114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1127"/>
          <a:stretch/>
        </p:blipFill>
        <p:spPr>
          <a:xfrm>
            <a:off x="1832309" y="0"/>
            <a:ext cx="9768408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1328BD33-2FD9-BE70-291A-9850E3EFA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0" y="116634"/>
            <a:ext cx="11141471" cy="991809"/>
          </a:xfrm>
        </p:spPr>
        <p:txBody>
          <a:bodyPr/>
          <a:lstStyle/>
          <a:p>
            <a:r>
              <a:rPr lang="ru-RU" altLang="ru-RU" dirty="0"/>
              <a:t>Изменения в законодательстве. КБК-2024</a:t>
            </a:r>
            <a:endParaRPr lang="ru-RU" dirty="0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DB5D30C5-7B85-AB9A-17A1-FAE1BD057EE8}"/>
              </a:ext>
            </a:extLst>
          </p:cNvPr>
          <p:cNvCxnSpPr>
            <a:cxnSpLocks/>
          </p:cNvCxnSpPr>
          <p:nvPr/>
        </p:nvCxnSpPr>
        <p:spPr>
          <a:xfrm flipH="1">
            <a:off x="9154138" y="620688"/>
            <a:ext cx="3037862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A29678CE-4527-4BF7-61AB-CC43C8F38412}"/>
              </a:ext>
            </a:extLst>
          </p:cNvPr>
          <p:cNvCxnSpPr>
            <a:cxnSpLocks/>
          </p:cNvCxnSpPr>
          <p:nvPr/>
        </p:nvCxnSpPr>
        <p:spPr>
          <a:xfrm>
            <a:off x="-24680" y="620688"/>
            <a:ext cx="36842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3">
            <a:extLst>
              <a:ext uri="{FF2B5EF4-FFF2-40B4-BE49-F238E27FC236}">
                <a16:creationId xmlns:a16="http://schemas.microsoft.com/office/drawing/2014/main" id="{4C418055-CEFC-08B0-1B53-81CE6550759D}"/>
              </a:ext>
            </a:extLst>
          </p:cNvPr>
          <p:cNvSpPr txBox="1">
            <a:spLocks/>
          </p:cNvSpPr>
          <p:nvPr/>
        </p:nvSpPr>
        <p:spPr bwMode="auto">
          <a:xfrm>
            <a:off x="551715" y="2204862"/>
            <a:ext cx="7705783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2000" b="1" dirty="0">
                <a:solidFill>
                  <a:srgbClr val="D4572D"/>
                </a:solidFill>
              </a:rPr>
              <a:t>ПРИКАЗ Минфина России от 24 мая 2022 г. № 82н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FE1A9C-A157-255B-A6C8-BDC737C17AAD}"/>
              </a:ext>
            </a:extLst>
          </p:cNvPr>
          <p:cNvSpPr txBox="1">
            <a:spLocks/>
          </p:cNvSpPr>
          <p:nvPr/>
        </p:nvSpPr>
        <p:spPr>
          <a:xfrm>
            <a:off x="551715" y="2667817"/>
            <a:ext cx="7328732" cy="2304256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Приказ Минфина России от 14  апреля 2024 г. № 44н</a:t>
            </a:r>
            <a:endParaRPr lang="ru-RU" sz="2000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Дата регистрации: 18.06.2024 г.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ru-RU" sz="20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D4572D"/>
                </a:solidFill>
              </a:rPr>
              <a:t>ПРИКАЗ Минфина России от 1 июня 2023 г. № 80н</a:t>
            </a:r>
            <a:endParaRPr lang="ro-RO" sz="2000" dirty="0">
              <a:solidFill>
                <a:srgbClr val="D4572D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Приказ Минфина России от 19 сентября 2024 г. № 130н</a:t>
            </a:r>
            <a:br>
              <a:rPr lang="ru-RU" sz="20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Дата регистрации: 25.10.2024 г.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endParaRPr lang="ru-RU" sz="20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endParaRPr lang="ru-RU" sz="20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056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01395-835D-C67C-788F-90B6632CF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CB43EA9-225F-3D49-D488-3352250DF6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5"/>
          <a:stretch/>
        </p:blipFill>
        <p:spPr bwMode="auto">
          <a:xfrm>
            <a:off x="4367808" y="0"/>
            <a:ext cx="78241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3CB5F036-496F-A569-B05D-6FFB821176D4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81388F0-6D42-E5E9-89AF-8A885EA2E8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1127"/>
          <a:stretch/>
        </p:blipFill>
        <p:spPr>
          <a:xfrm>
            <a:off x="1832309" y="0"/>
            <a:ext cx="9768408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135A0EF5-D034-9952-F9DB-734EF5518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0" y="116634"/>
            <a:ext cx="11141471" cy="991809"/>
          </a:xfrm>
        </p:spPr>
        <p:txBody>
          <a:bodyPr/>
          <a:lstStyle/>
          <a:p>
            <a:r>
              <a:rPr lang="ru-RU" altLang="ru-RU" dirty="0"/>
              <a:t>Изменения в законодательстве. </a:t>
            </a:r>
            <a:r>
              <a:rPr lang="ru-RU" altLang="ru-RU" b="1" dirty="0"/>
              <a:t>КБК-2025</a:t>
            </a:r>
            <a:endParaRPr lang="ru-RU" b="1" dirty="0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EF5EAEE0-DA56-522B-B92F-D1AC52512F30}"/>
              </a:ext>
            </a:extLst>
          </p:cNvPr>
          <p:cNvCxnSpPr>
            <a:cxnSpLocks/>
          </p:cNvCxnSpPr>
          <p:nvPr/>
        </p:nvCxnSpPr>
        <p:spPr>
          <a:xfrm flipH="1">
            <a:off x="9154138" y="620688"/>
            <a:ext cx="3037862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805071A5-DBBD-113B-F70D-BCE72B68A00C}"/>
              </a:ext>
            </a:extLst>
          </p:cNvPr>
          <p:cNvCxnSpPr>
            <a:cxnSpLocks/>
          </p:cNvCxnSpPr>
          <p:nvPr/>
        </p:nvCxnSpPr>
        <p:spPr>
          <a:xfrm>
            <a:off x="-24680" y="620688"/>
            <a:ext cx="36842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3">
            <a:extLst>
              <a:ext uri="{FF2B5EF4-FFF2-40B4-BE49-F238E27FC236}">
                <a16:creationId xmlns:a16="http://schemas.microsoft.com/office/drawing/2014/main" id="{47D5FC08-4B58-5C88-7419-AD37A5FA6E5D}"/>
              </a:ext>
            </a:extLst>
          </p:cNvPr>
          <p:cNvSpPr txBox="1">
            <a:spLocks/>
          </p:cNvSpPr>
          <p:nvPr/>
        </p:nvSpPr>
        <p:spPr bwMode="auto">
          <a:xfrm>
            <a:off x="551715" y="2204862"/>
            <a:ext cx="7705783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2000" b="1" dirty="0">
                <a:solidFill>
                  <a:srgbClr val="D4572D"/>
                </a:solidFill>
              </a:rPr>
              <a:t>ПРИКАЗ Минфина России от 24 мая 2022 г. № 82н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58E6A6-10A2-46B9-DC5C-938FE101F821}"/>
              </a:ext>
            </a:extLst>
          </p:cNvPr>
          <p:cNvSpPr txBox="1">
            <a:spLocks/>
          </p:cNvSpPr>
          <p:nvPr/>
        </p:nvSpPr>
        <p:spPr>
          <a:xfrm>
            <a:off x="551715" y="2667817"/>
            <a:ext cx="7328732" cy="2304256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Приказ Минфина России от 13 ноября 2024 г. № 166н</a:t>
            </a:r>
            <a:endParaRPr lang="ru-RU" sz="2000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Находится на регистрации в Минюсте России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ru-RU" sz="20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D4572D"/>
                </a:solidFill>
              </a:rPr>
              <a:t>ПРИКАЗ Минфина России от 10 июня 2024 г. № 85н</a:t>
            </a:r>
            <a:endParaRPr lang="ro-RO" sz="2000" dirty="0">
              <a:solidFill>
                <a:srgbClr val="D4572D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Приказ Минфина России от 13 ноября 2024 г. № 165н</a:t>
            </a:r>
            <a:br>
              <a:rPr lang="ru-RU" sz="20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Находится на регистрации в Минюсте России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endParaRPr lang="ru-RU" sz="20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endParaRPr lang="ru-RU" sz="20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067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DA300-4C59-9FF9-2F0E-AD7BD2638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00A2FF4F-8C66-9DFA-443F-794E807CB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48" r="43070"/>
          <a:stretch/>
        </p:blipFill>
        <p:spPr bwMode="auto">
          <a:xfrm>
            <a:off x="2855640" y="0"/>
            <a:ext cx="93363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09C6D2D-20B4-4682-3916-B191897AA54F}"/>
              </a:ext>
            </a:extLst>
          </p:cNvPr>
          <p:cNvSpPr/>
          <p:nvPr/>
        </p:nvSpPr>
        <p:spPr>
          <a:xfrm>
            <a:off x="5517612" y="1"/>
            <a:ext cx="6672063" cy="2492893"/>
          </a:xfrm>
          <a:prstGeom prst="rect">
            <a:avLst/>
          </a:prstGeom>
          <a:gradFill flip="none" rotWithShape="1">
            <a:gsLst>
              <a:gs pos="41000">
                <a:srgbClr val="232C30"/>
              </a:gs>
              <a:gs pos="87000">
                <a:srgbClr val="232C3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1175688-E653-2F6E-8E37-22A41DDD19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1127"/>
          <a:stretch/>
        </p:blipFill>
        <p:spPr>
          <a:xfrm>
            <a:off x="1487488" y="0"/>
            <a:ext cx="9768408" cy="6858000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B8906EFB-8C28-5BF2-8F4E-5BA15F662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10" y="116634"/>
            <a:ext cx="11141471" cy="991809"/>
          </a:xfrm>
        </p:spPr>
        <p:txBody>
          <a:bodyPr/>
          <a:lstStyle/>
          <a:p>
            <a:r>
              <a:rPr lang="ru-RU" altLang="ru-RU" dirty="0"/>
              <a:t>Изменения в законодательстве. КБК 2025</a:t>
            </a:r>
            <a:endParaRPr lang="ru-RU" dirty="0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1B4BE153-F56C-A4B5-C7B8-C9A31F653FE3}"/>
              </a:ext>
            </a:extLst>
          </p:cNvPr>
          <p:cNvCxnSpPr>
            <a:cxnSpLocks/>
          </p:cNvCxnSpPr>
          <p:nvPr/>
        </p:nvCxnSpPr>
        <p:spPr>
          <a:xfrm flipH="1">
            <a:off x="8976320" y="620688"/>
            <a:ext cx="3215680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8C0188C5-378D-CB24-6E28-D7757DA7BB2E}"/>
              </a:ext>
            </a:extLst>
          </p:cNvPr>
          <p:cNvCxnSpPr>
            <a:cxnSpLocks/>
          </p:cNvCxnSpPr>
          <p:nvPr/>
        </p:nvCxnSpPr>
        <p:spPr>
          <a:xfrm>
            <a:off x="-24680" y="620688"/>
            <a:ext cx="368424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3">
            <a:extLst>
              <a:ext uri="{FF2B5EF4-FFF2-40B4-BE49-F238E27FC236}">
                <a16:creationId xmlns:a16="http://schemas.microsoft.com/office/drawing/2014/main" id="{98679524-A582-DFC1-0334-2726AAA5B94F}"/>
              </a:ext>
            </a:extLst>
          </p:cNvPr>
          <p:cNvSpPr txBox="1">
            <a:spLocks/>
          </p:cNvSpPr>
          <p:nvPr/>
        </p:nvSpPr>
        <p:spPr bwMode="auto">
          <a:xfrm>
            <a:off x="475146" y="1841965"/>
            <a:ext cx="10112932" cy="420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ru-RU" sz="1800" dirty="0">
                <a:solidFill>
                  <a:srgbClr val="D4572D"/>
                </a:solidFill>
              </a:rPr>
              <a:t>Д</a:t>
            </a:r>
            <a:r>
              <a:rPr lang="ru-RU" sz="1800" dirty="0">
                <a:solidFill>
                  <a:schemeClr val="bg1"/>
                </a:solidFill>
              </a:rPr>
              <a:t> - Национальный проект "Продолжительная и активная жизнь"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ru-RU" sz="1800" dirty="0">
                <a:solidFill>
                  <a:srgbClr val="D4572D"/>
                </a:solidFill>
              </a:rPr>
              <a:t>Я</a:t>
            </a:r>
            <a:r>
              <a:rPr lang="ru-RU" sz="1800" dirty="0">
                <a:solidFill>
                  <a:schemeClr val="bg1"/>
                </a:solidFill>
              </a:rPr>
              <a:t> - Национальный проект "Семья"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ru-RU" sz="1800" dirty="0">
                <a:solidFill>
                  <a:srgbClr val="D4572D"/>
                </a:solidFill>
              </a:rPr>
              <a:t>Ю</a:t>
            </a:r>
            <a:r>
              <a:rPr lang="ru-RU" sz="1800" dirty="0">
                <a:solidFill>
                  <a:schemeClr val="bg1"/>
                </a:solidFill>
              </a:rPr>
              <a:t> - Национальный проект "Молодежь и дети"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ru-RU" sz="1800" dirty="0">
                <a:solidFill>
                  <a:srgbClr val="D4572D"/>
                </a:solidFill>
              </a:rPr>
              <a:t>Л</a:t>
            </a:r>
            <a:r>
              <a:rPr lang="ru-RU" sz="1800" dirty="0">
                <a:solidFill>
                  <a:schemeClr val="bg1"/>
                </a:solidFill>
              </a:rPr>
              <a:t> - Национальный проект "Кадры"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ru-RU" sz="1800" dirty="0">
                <a:solidFill>
                  <a:srgbClr val="D4572D"/>
                </a:solidFill>
              </a:rPr>
              <a:t>И</a:t>
            </a:r>
            <a:r>
              <a:rPr lang="ru-RU" sz="1800" dirty="0">
                <a:solidFill>
                  <a:schemeClr val="bg1"/>
                </a:solidFill>
              </a:rPr>
              <a:t> - Национальный проект "Инфраструктура для жизни"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ru-RU" sz="1800" dirty="0">
                <a:solidFill>
                  <a:srgbClr val="D4572D"/>
                </a:solidFill>
              </a:rPr>
              <a:t>Т</a:t>
            </a:r>
            <a:r>
              <a:rPr lang="ru-RU" sz="1800" dirty="0">
                <a:solidFill>
                  <a:schemeClr val="bg1"/>
                </a:solidFill>
              </a:rPr>
              <a:t> - Национальный проект "Эффективная транспортная система"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ru-RU" sz="1800" dirty="0">
                <a:solidFill>
                  <a:srgbClr val="D4572D"/>
                </a:solidFill>
              </a:rPr>
              <a:t>Ч </a:t>
            </a:r>
            <a:r>
              <a:rPr lang="ru-RU" sz="1800" dirty="0">
                <a:solidFill>
                  <a:schemeClr val="bg1"/>
                </a:solidFill>
              </a:rPr>
              <a:t>- Национальный проект "Экологическое благополучие"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ru-RU" sz="1800" dirty="0">
                <a:solidFill>
                  <a:srgbClr val="D4572D"/>
                </a:solidFill>
              </a:rPr>
              <a:t>Э</a:t>
            </a:r>
            <a:r>
              <a:rPr lang="ru-RU" sz="1800" dirty="0">
                <a:solidFill>
                  <a:schemeClr val="bg1"/>
                </a:solidFill>
              </a:rPr>
              <a:t> - Национальный проект "Эффективная и конкурентная экономика"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ru-RU" sz="1800" dirty="0">
                <a:solidFill>
                  <a:srgbClr val="D4572D"/>
                </a:solidFill>
              </a:rPr>
              <a:t>П</a:t>
            </a:r>
            <a:r>
              <a:rPr lang="ru-RU" sz="1800" dirty="0">
                <a:solidFill>
                  <a:schemeClr val="bg1"/>
                </a:solidFill>
              </a:rPr>
              <a:t> - Национальный проект "Туризм и гостеприимство"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ru-RU" sz="1800" dirty="0">
                <a:solidFill>
                  <a:srgbClr val="D4572D"/>
                </a:solidFill>
              </a:rPr>
              <a:t>М</a:t>
            </a:r>
            <a:r>
              <a:rPr lang="ru-RU" sz="1800" dirty="0">
                <a:solidFill>
                  <a:schemeClr val="bg1"/>
                </a:solidFill>
              </a:rPr>
              <a:t> - Национальный проект "Международная кооперация и экспорт"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ru-RU" sz="1800" dirty="0">
                <a:solidFill>
                  <a:srgbClr val="D4572D"/>
                </a:solidFill>
              </a:rPr>
              <a:t>Ц</a:t>
            </a:r>
            <a:r>
              <a:rPr lang="ru-RU" sz="1800" dirty="0">
                <a:solidFill>
                  <a:schemeClr val="bg1"/>
                </a:solidFill>
              </a:rPr>
              <a:t> - Национальный проект "Экономика данных </a:t>
            </a:r>
            <a:br>
              <a:rPr lang="ru-RU" sz="1800" dirty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и цифровая трансформация государства"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3FBDAA-3331-FCF7-4316-9B9FA1DC9388}"/>
              </a:ext>
            </a:extLst>
          </p:cNvPr>
          <p:cNvSpPr txBox="1">
            <a:spLocks/>
          </p:cNvSpPr>
          <p:nvPr/>
        </p:nvSpPr>
        <p:spPr bwMode="auto">
          <a:xfrm>
            <a:off x="446978" y="836712"/>
            <a:ext cx="11481669" cy="76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2400"/>
              </a:spcAft>
              <a:buClr>
                <a:srgbClr val="D4572D"/>
              </a:buClr>
            </a:pPr>
            <a:r>
              <a:rPr lang="ru-RU" sz="3200" dirty="0">
                <a:solidFill>
                  <a:schemeClr val="bg1"/>
                </a:solidFill>
              </a:rPr>
              <a:t>Новые национальные проекты</a:t>
            </a:r>
            <a:endParaRPr lang="ru-RU" sz="20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783018"/>
      </p:ext>
    </p:extLst>
  </p:cSld>
  <p:clrMapOvr>
    <a:masterClrMapping/>
  </p:clrMapOvr>
</p:sld>
</file>

<file path=ppt/theme/theme1.xml><?xml version="1.0" encoding="utf-8"?>
<a:theme xmlns:a="http://schemas.openxmlformats.org/drawingml/2006/main" name="KS_black-orange 16x9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4572D"/>
      </a:hlink>
      <a:folHlink>
        <a:srgbClr val="800080"/>
      </a:folHlink>
    </a:clrScheme>
    <a:fontScheme name="Другая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KS_black-orange 16x9" id="{9C8EA560-199A-4CEE-97B4-CF8182E5EF5C}" vid="{48459BC0-1087-4390-9F3F-7B275A528A5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KS_black-orange 16x9</Template>
  <TotalTime>83246</TotalTime>
  <Words>2699</Words>
  <Application>Microsoft Office PowerPoint</Application>
  <PresentationFormat>Широкоэкранный</PresentationFormat>
  <Paragraphs>296</Paragraphs>
  <Slides>48</Slides>
  <Notes>39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9" baseType="lpstr">
      <vt:lpstr>Arial</vt:lpstr>
      <vt:lpstr>Calibri</vt:lpstr>
      <vt:lpstr>Cambria</vt:lpstr>
      <vt:lpstr>Inter</vt:lpstr>
      <vt:lpstr>Menlo</vt:lpstr>
      <vt:lpstr>Segoe UI</vt:lpstr>
      <vt:lpstr>Segoe UI Light</vt:lpstr>
      <vt:lpstr>Segoe UI Semibold</vt:lpstr>
      <vt:lpstr>Times New Roman</vt:lpstr>
      <vt:lpstr>Wingdings</vt:lpstr>
      <vt:lpstr>KS_black-orange 16x9</vt:lpstr>
      <vt:lpstr>Презентация PowerPoint</vt:lpstr>
      <vt:lpstr>Сроки представления отчетности за 2024 год</vt:lpstr>
      <vt:lpstr>Представление отчетности в налоговые органы</vt:lpstr>
      <vt:lpstr>Представление отчетности на bus.gov.ru</vt:lpstr>
      <vt:lpstr>Изменения в законодательстве</vt:lpstr>
      <vt:lpstr>Формирование отчетности за 2024 год</vt:lpstr>
      <vt:lpstr>Изменения в законодательстве. КБК-2024</vt:lpstr>
      <vt:lpstr>Изменения в законодательстве. КБК-2025</vt:lpstr>
      <vt:lpstr>Изменения в законодательстве. КБК 2025</vt:lpstr>
      <vt:lpstr>Изменения в законодательстве. КОСГУ 2025</vt:lpstr>
      <vt:lpstr>Методические материалы</vt:lpstr>
      <vt:lpstr>Методические ВКС</vt:lpstr>
      <vt:lpstr>Изменения в форматах передачи</vt:lpstr>
      <vt:lpstr>Изменения в контрольных соотношениях</vt:lpstr>
      <vt:lpstr>Изменение таблиц соответствия</vt:lpstr>
      <vt:lpstr>Изменение таблиц соответствия</vt:lpstr>
      <vt:lpstr>Применение таблиц соответствия</vt:lpstr>
      <vt:lpstr>Применение таблиц соответствия</vt:lpstr>
      <vt:lpstr>Применение таблиц соответствия</vt:lpstr>
      <vt:lpstr>Применение таблиц соответствия</vt:lpstr>
      <vt:lpstr>Справочник КА_СЧЕТ</vt:lpstr>
      <vt:lpstr>Отражение показателей 05037хх форм  в разрезе национальных проектов</vt:lpstr>
      <vt:lpstr>0503110</vt:lpstr>
      <vt:lpstr>0503125 Справка по консолидируемым расчетам</vt:lpstr>
      <vt:lpstr>0503125 ФЛК</vt:lpstr>
      <vt:lpstr>0503160 Таблица 15. Причины увеличения просроченной задолженности</vt:lpstr>
      <vt:lpstr>0503760 Таблица 11. Причины увеличения просроченной задолженности</vt:lpstr>
      <vt:lpstr>Форма 0503169,0503369</vt:lpstr>
      <vt:lpstr>Раздел 2. Сведения по дебиторской и кредиторской задолженности</vt:lpstr>
      <vt:lpstr>Раздел 2. Сведения по дебиторской и кредиторской задолженности</vt:lpstr>
      <vt:lpstr>Проверка с ЕГРЮЛ</vt:lpstr>
      <vt:lpstr>Форма 0503369</vt:lpstr>
      <vt:lpstr>Форма 0503369</vt:lpstr>
      <vt:lpstr>Форма 0503369</vt:lpstr>
      <vt:lpstr>Формы 0503190, 0503790</vt:lpstr>
      <vt:lpstr>Структура учетного номера объекта  незавершенного строительства</vt:lpstr>
      <vt:lpstr>Подготовка к отчетности за 2024 год</vt:lpstr>
      <vt:lpstr>Подготовка к отчетности за 2024 год</vt:lpstr>
      <vt:lpstr>Подготовка к отчетности за 2024 год</vt:lpstr>
      <vt:lpstr>Настройка календаря бухгалтера</vt:lpstr>
      <vt:lpstr>Подписание отчетных форм</vt:lpstr>
      <vt:lpstr>Подписание отчетных форм</vt:lpstr>
      <vt:lpstr>Уведомление о  принятии отчетности</vt:lpstr>
      <vt:lpstr>Порядок предоставления форм с отсутствующими показателями</vt:lpstr>
      <vt:lpstr>Муниципальные округа</vt:lpstr>
      <vt:lpstr>Выборка</vt:lpstr>
      <vt:lpstr>Режим Автообновления в вебе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Шмелев Александр Алексеевич</dc:creator>
  <cp:lastModifiedBy>Пайгусова Людмила Валентиновна</cp:lastModifiedBy>
  <cp:revision>2212</cp:revision>
  <dcterms:created xsi:type="dcterms:W3CDTF">2011-05-12T04:19:48Z</dcterms:created>
  <dcterms:modified xsi:type="dcterms:W3CDTF">2024-12-26T11:43:56Z</dcterms:modified>
</cp:coreProperties>
</file>